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roxima Nova"/>
      <p:regular r:id="rId32"/>
      <p:bold r:id="rId33"/>
      <p:italic r:id="rId34"/>
      <p:boldItalic r:id="rId35"/>
    </p:embeddedFont>
    <p:embeddedFont>
      <p:font typeface="Open Sans SemiBold"/>
      <p:regular r:id="rId36"/>
      <p:bold r:id="rId37"/>
      <p:italic r:id="rId38"/>
      <p:boldItalic r:id="rId39"/>
    </p:embeddedFont>
    <p:embeddedFont>
      <p:font typeface="Open Sans ExtraBold"/>
      <p:bold r:id="rId40"/>
      <p:boldItalic r:id="rId41"/>
    </p:embeddedFont>
    <p:embeddedFont>
      <p:font typeface="Alfa Slab One"/>
      <p:regular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jzC0wiERzH5Iscb49gDSYgbnQL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fntdata"/><Relationship Id="rId20" Type="http://schemas.openxmlformats.org/officeDocument/2006/relationships/slide" Target="slides/slide15.xml"/><Relationship Id="rId42" Type="http://schemas.openxmlformats.org/officeDocument/2006/relationships/font" Target="fonts/AlfaSlabOne-regular.fntdata"/><Relationship Id="rId41" Type="http://schemas.openxmlformats.org/officeDocument/2006/relationships/font" Target="fonts/OpenSansExtraBold-bold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37" Type="http://schemas.openxmlformats.org/officeDocument/2006/relationships/font" Target="fonts/OpenSansSemiBold-bold.fntdata"/><Relationship Id="rId14" Type="http://schemas.openxmlformats.org/officeDocument/2006/relationships/slide" Target="slides/slide9.xml"/><Relationship Id="rId36" Type="http://schemas.openxmlformats.org/officeDocument/2006/relationships/font" Target="fonts/OpenSansSemiBold-regular.fntdata"/><Relationship Id="rId17" Type="http://schemas.openxmlformats.org/officeDocument/2006/relationships/slide" Target="slides/slide12.xml"/><Relationship Id="rId39" Type="http://schemas.openxmlformats.org/officeDocument/2006/relationships/font" Target="fonts/OpenSansSemiBold-boldItalic.fntdata"/><Relationship Id="rId16" Type="http://schemas.openxmlformats.org/officeDocument/2006/relationships/slide" Target="slides/slide11.xml"/><Relationship Id="rId38" Type="http://schemas.openxmlformats.org/officeDocument/2006/relationships/font" Target="fonts/OpenSansSem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afcf5152d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2afcf5152d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afcf5152d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2afcf5152d_0_7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72c19d05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1272c19d05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afcf515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2afcf5152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2afcf5152d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2afcf5152d_0_7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72c19d05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272c19d05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afcf5152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2afcf5152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afcf515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2afcf5152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afcf5152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2afcf5152d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72c19d05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272c19d05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72c19d05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1272c19d05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72c19d05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272c19d053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79d0c1b6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79d0c1b6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afcf515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2afcf5152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afcf515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2afcf5152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254e1f8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e254e1f89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254e1f89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e254e1f89e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Continuous editing based on </a:t>
            </a:r>
            <a:r>
              <a:rPr lang="en"/>
              <a:t>submitted questions with registration.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7b0c22a0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127b0c22a09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7a7657ca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27a7657ca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7a7657ca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27a7657ca1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4c0914e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54c0914ea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4c0914e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54c0914ea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afcf5152d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2afcf5152d_0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9" name="Shape 9"/>
        <p:cNvGrpSpPr/>
        <p:nvPr/>
      </p:nvGrpSpPr>
      <p:grpSpPr>
        <a:xfrm>
          <a:off x="0" y="0"/>
          <a:ext cx="0" cy="0"/>
          <a:chOff x="0" y="0"/>
          <a:chExt cx="0" cy="0"/>
        </a:xfrm>
      </p:grpSpPr>
      <p:sp>
        <p:nvSpPr>
          <p:cNvPr id="10" name="Google Shape;10;p7"/>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1" name="Google Shape;11;p7"/>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2" name="Google Shape;12;p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b="1"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3" name="Google Shape;13;p7"/>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4" name="Google Shape;1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7"/>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51" name="Shape 51"/>
        <p:cNvGrpSpPr/>
        <p:nvPr/>
      </p:nvGrpSpPr>
      <p:grpSpPr>
        <a:xfrm>
          <a:off x="0" y="0"/>
          <a:ext cx="0" cy="0"/>
          <a:chOff x="0" y="0"/>
          <a:chExt cx="0" cy="0"/>
        </a:xfrm>
      </p:grpSpPr>
      <p:sp>
        <p:nvSpPr>
          <p:cNvPr id="52" name="Google Shape;52;p11"/>
          <p:cNvSpPr/>
          <p:nvPr/>
        </p:nvSpPr>
        <p:spPr>
          <a:xfrm>
            <a:off x="-12600" y="4233725"/>
            <a:ext cx="9169200" cy="9099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53" name="Google Shape;53;p11"/>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b="1"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54" name="Google Shape;5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55" name="Shape 55"/>
        <p:cNvGrpSpPr/>
        <p:nvPr/>
      </p:nvGrpSpPr>
      <p:grpSpPr>
        <a:xfrm>
          <a:off x="0" y="0"/>
          <a:ext cx="0" cy="0"/>
          <a:chOff x="0" y="0"/>
          <a:chExt cx="0" cy="0"/>
        </a:xfrm>
      </p:grpSpPr>
      <p:cxnSp>
        <p:nvCxnSpPr>
          <p:cNvPr id="56" name="Google Shape;56;p1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57" name="Google Shape;57;p1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490F52"/>
              </a:buClr>
              <a:buSzPts val="5400"/>
              <a:buFont typeface="Open Sans ExtraBold"/>
              <a:buNone/>
              <a:defRPr b="1" sz="5400">
                <a:solidFill>
                  <a:srgbClr val="490F52"/>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58" name="Google Shape;58;p1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12"/>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61" name="Shape 61"/>
        <p:cNvGrpSpPr/>
        <p:nvPr/>
      </p:nvGrpSpPr>
      <p:grpSpPr>
        <a:xfrm>
          <a:off x="0" y="0"/>
          <a:ext cx="0" cy="0"/>
          <a:chOff x="0" y="0"/>
          <a:chExt cx="0" cy="0"/>
        </a:xfrm>
      </p:grpSpPr>
      <p:sp>
        <p:nvSpPr>
          <p:cNvPr id="62" name="Google Shape;62;p13"/>
          <p:cNvSpPr/>
          <p:nvPr/>
        </p:nvSpPr>
        <p:spPr>
          <a:xfrm>
            <a:off x="-25125" y="-25125"/>
            <a:ext cx="9169200" cy="30648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63" name="Google Shape;63;p13"/>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64" name="Google Shape;64;p1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b="1"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65" name="Google Shape;65;p13"/>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66" name="Google Shape;6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3"/>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0" name="Google Shape;7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71" name="Shape 71"/>
        <p:cNvGrpSpPr/>
        <p:nvPr/>
      </p:nvGrpSpPr>
      <p:grpSpPr>
        <a:xfrm>
          <a:off x="0" y="0"/>
          <a:ext cx="0" cy="0"/>
          <a:chOff x="0" y="0"/>
          <a:chExt cx="0" cy="0"/>
        </a:xfrm>
      </p:grpSpPr>
      <p:sp>
        <p:nvSpPr>
          <p:cNvPr id="72" name="Google Shape;72;p1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9pPr>
          </a:lstStyle>
          <a:p/>
        </p:txBody>
      </p:sp>
      <p:sp>
        <p:nvSpPr>
          <p:cNvPr id="73" name="Google Shape;7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74" name="Shape 74"/>
        <p:cNvGrpSpPr/>
        <p:nvPr/>
      </p:nvGrpSpPr>
      <p:grpSpPr>
        <a:xfrm>
          <a:off x="0" y="0"/>
          <a:ext cx="0" cy="0"/>
          <a:chOff x="0" y="0"/>
          <a:chExt cx="0" cy="0"/>
        </a:xfrm>
      </p:grpSpPr>
      <p:sp>
        <p:nvSpPr>
          <p:cNvPr id="75" name="Google Shape;75;p1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77" name="Shape 77"/>
        <p:cNvGrpSpPr/>
        <p:nvPr/>
      </p:nvGrpSpPr>
      <p:grpSpPr>
        <a:xfrm>
          <a:off x="0" y="0"/>
          <a:ext cx="0" cy="0"/>
          <a:chOff x="0" y="0"/>
          <a:chExt cx="0" cy="0"/>
        </a:xfrm>
      </p:grpSpPr>
      <p:sp>
        <p:nvSpPr>
          <p:cNvPr id="78" name="Google Shape;78;p20"/>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 name="Google Shape;79;p20"/>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0" name="Google Shape;80;p2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81" name="Google Shape;81;p2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2" name="Google Shape;82;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83" name="Google Shape;8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22"/>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490F52"/>
              </a:buClr>
              <a:buSzPts val="1800"/>
              <a:buFont typeface="Open Sans ExtraBold"/>
              <a:buNone/>
              <a:defRPr b="1" sz="1800">
                <a:solidFill>
                  <a:srgbClr val="490F52"/>
                </a:solidFill>
                <a:latin typeface="Open Sans ExtraBold"/>
                <a:ea typeface="Open Sans ExtraBold"/>
                <a:cs typeface="Open Sans ExtraBold"/>
                <a:sym typeface="Open Sans ExtraBold"/>
              </a:defRPr>
            </a:lvl1pPr>
          </a:lstStyle>
          <a:p/>
        </p:txBody>
      </p:sp>
      <p:sp>
        <p:nvSpPr>
          <p:cNvPr id="86" name="Google Shape;8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87" name="Shape 87"/>
        <p:cNvGrpSpPr/>
        <p:nvPr/>
      </p:nvGrpSpPr>
      <p:grpSpPr>
        <a:xfrm>
          <a:off x="0" y="0"/>
          <a:ext cx="0" cy="0"/>
          <a:chOff x="0" y="0"/>
          <a:chExt cx="0" cy="0"/>
        </a:xfrm>
      </p:grpSpPr>
      <p:sp>
        <p:nvSpPr>
          <p:cNvPr id="88" name="Google Shape;88;p2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23A595"/>
              </a:buClr>
              <a:buSzPts val="1800"/>
              <a:buFont typeface="Open Sans ExtraBold"/>
              <a:buNone/>
              <a:defRPr b="1" sz="1800">
                <a:solidFill>
                  <a:srgbClr val="23A595"/>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89" name="Google Shape;8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5"/>
          <p:cNvSpPr txBox="1"/>
          <p:nvPr>
            <p:ph hasCustomPrompt="1" type="title"/>
          </p:nvPr>
        </p:nvSpPr>
        <p:spPr>
          <a:xfrm>
            <a:off x="374500" y="225900"/>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23A595"/>
              </a:buClr>
              <a:buSzPts val="11000"/>
              <a:buNone/>
              <a:defRPr sz="11000">
                <a:solidFill>
                  <a:srgbClr val="23A595"/>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92" name="Google Shape;9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5"/>
          <p:cNvSpPr txBox="1"/>
          <p:nvPr>
            <p:ph idx="1" type="body"/>
          </p:nvPr>
        </p:nvSpPr>
        <p:spPr>
          <a:xfrm>
            <a:off x="160975" y="1892825"/>
            <a:ext cx="7450800" cy="3078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16" name="Shape 16"/>
        <p:cNvGrpSpPr/>
        <p:nvPr/>
      </p:nvGrpSpPr>
      <p:grpSpPr>
        <a:xfrm>
          <a:off x="0" y="0"/>
          <a:ext cx="0" cy="0"/>
          <a:chOff x="0" y="0"/>
          <a:chExt cx="0" cy="0"/>
        </a:xfrm>
      </p:grpSpPr>
      <p:sp>
        <p:nvSpPr>
          <p:cNvPr id="17" name="Google Shape;17;p8"/>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9" name="Google Shape;19;p8"/>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23A595"/>
              </a:buClr>
              <a:buSzPts val="3800"/>
              <a:buNone/>
              <a:defRPr sz="3800">
                <a:solidFill>
                  <a:srgbClr val="23A595"/>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0" name="Google Shape;20;p8"/>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 name="Google Shape;21;p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800">
                <a:solidFill>
                  <a:schemeClr val="lt1"/>
                </a:solidFill>
              </a:defRPr>
            </a:lvl1pPr>
            <a:lvl2pPr indent="-342900" lvl="1" marL="914400" algn="l">
              <a:lnSpc>
                <a:spcPct val="115000"/>
              </a:lnSpc>
              <a:spcBef>
                <a:spcPts val="0"/>
              </a:spcBef>
              <a:spcAft>
                <a:spcPts val="0"/>
              </a:spcAft>
              <a:buClr>
                <a:schemeClr val="lt1"/>
              </a:buClr>
              <a:buSzPts val="1800"/>
              <a:buChar char="○"/>
              <a:defRPr sz="1800">
                <a:solidFill>
                  <a:schemeClr val="lt1"/>
                </a:solidFill>
              </a:defRPr>
            </a:lvl2pPr>
            <a:lvl3pPr indent="-342900" lvl="2" marL="1371600" algn="l">
              <a:lnSpc>
                <a:spcPct val="115000"/>
              </a:lnSpc>
              <a:spcBef>
                <a:spcPts val="0"/>
              </a:spcBef>
              <a:spcAft>
                <a:spcPts val="0"/>
              </a:spcAft>
              <a:buClr>
                <a:schemeClr val="lt1"/>
              </a:buClr>
              <a:buSzPts val="1800"/>
              <a:buChar char="■"/>
              <a:defRPr sz="1800">
                <a:solidFill>
                  <a:schemeClr val="lt1"/>
                </a:solidFill>
              </a:defRPr>
            </a:lvl3pPr>
            <a:lvl4pPr indent="-342900" lvl="3" marL="1828800" algn="l">
              <a:lnSpc>
                <a:spcPct val="115000"/>
              </a:lnSpc>
              <a:spcBef>
                <a:spcPts val="0"/>
              </a:spcBef>
              <a:spcAft>
                <a:spcPts val="0"/>
              </a:spcAft>
              <a:buClr>
                <a:schemeClr val="lt1"/>
              </a:buClr>
              <a:buSzPts val="1800"/>
              <a:buChar char="●"/>
              <a:defRPr sz="1800">
                <a:solidFill>
                  <a:schemeClr val="lt1"/>
                </a:solidFill>
              </a:defRPr>
            </a:lvl4pPr>
            <a:lvl5pPr indent="-342900" lvl="4" marL="2286000" algn="l">
              <a:lnSpc>
                <a:spcPct val="115000"/>
              </a:lnSpc>
              <a:spcBef>
                <a:spcPts val="0"/>
              </a:spcBef>
              <a:spcAft>
                <a:spcPts val="0"/>
              </a:spcAft>
              <a:buClr>
                <a:schemeClr val="lt1"/>
              </a:buClr>
              <a:buSzPts val="1800"/>
              <a:buChar char="○"/>
              <a:defRPr sz="1800">
                <a:solidFill>
                  <a:schemeClr val="lt1"/>
                </a:solidFill>
              </a:defRPr>
            </a:lvl5pPr>
            <a:lvl6pPr indent="-355600" lvl="5" marL="2743200" algn="l">
              <a:lnSpc>
                <a:spcPct val="115000"/>
              </a:lnSpc>
              <a:spcBef>
                <a:spcPts val="0"/>
              </a:spcBef>
              <a:spcAft>
                <a:spcPts val="0"/>
              </a:spcAft>
              <a:buClr>
                <a:schemeClr val="lt1"/>
              </a:buClr>
              <a:buSzPts val="2000"/>
              <a:buChar char="■"/>
              <a:defRPr sz="1800">
                <a:solidFill>
                  <a:schemeClr val="lt1"/>
                </a:solidFill>
              </a:defRPr>
            </a:lvl6pPr>
            <a:lvl7pPr indent="-342900" lvl="6" marL="3200400" algn="l">
              <a:lnSpc>
                <a:spcPct val="115000"/>
              </a:lnSpc>
              <a:spcBef>
                <a:spcPts val="0"/>
              </a:spcBef>
              <a:spcAft>
                <a:spcPts val="0"/>
              </a:spcAft>
              <a:buClr>
                <a:schemeClr val="lt1"/>
              </a:buClr>
              <a:buSzPts val="1800"/>
              <a:buChar char="●"/>
              <a:defRPr sz="1800">
                <a:solidFill>
                  <a:schemeClr val="lt1"/>
                </a:solidFill>
              </a:defRPr>
            </a:lvl7pPr>
            <a:lvl8pPr indent="-342900" lvl="7" marL="3657600" algn="l">
              <a:lnSpc>
                <a:spcPct val="115000"/>
              </a:lnSpc>
              <a:spcBef>
                <a:spcPts val="0"/>
              </a:spcBef>
              <a:spcAft>
                <a:spcPts val="0"/>
              </a:spcAft>
              <a:buClr>
                <a:schemeClr val="lt1"/>
              </a:buClr>
              <a:buSzPts val="1800"/>
              <a:buChar char="○"/>
              <a:defRPr sz="1800">
                <a:solidFill>
                  <a:schemeClr val="lt1"/>
                </a:solidFill>
              </a:defRPr>
            </a:lvl8pPr>
            <a:lvl9pPr indent="-342900" lvl="8" marL="4114800" algn="l">
              <a:lnSpc>
                <a:spcPct val="115000"/>
              </a:lnSpc>
              <a:spcBef>
                <a:spcPts val="0"/>
              </a:spcBef>
              <a:spcAft>
                <a:spcPts val="0"/>
              </a:spcAft>
              <a:buClr>
                <a:schemeClr val="lt1"/>
              </a:buClr>
              <a:buSzPts val="1800"/>
              <a:buChar char="■"/>
              <a:defRPr sz="1800">
                <a:solidFill>
                  <a:schemeClr val="lt1"/>
                </a:solidFill>
              </a:defRPr>
            </a:lvl9pPr>
          </a:lstStyle>
          <a:p/>
        </p:txBody>
      </p:sp>
      <p:sp>
        <p:nvSpPr>
          <p:cNvPr id="22" name="Google Shape;2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pic>
        <p:nvPicPr>
          <p:cNvPr id="95" name="Google Shape;95;p26"/>
          <p:cNvPicPr preferRelativeResize="0"/>
          <p:nvPr/>
        </p:nvPicPr>
        <p:blipFill rotWithShape="1">
          <a:blip r:embed="rId2">
            <a:alphaModFix/>
          </a:blip>
          <a:srcRect b="0" l="0" r="0" t="0"/>
          <a:stretch/>
        </p:blipFill>
        <p:spPr>
          <a:xfrm>
            <a:off x="3193884" y="4200724"/>
            <a:ext cx="2906926" cy="72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23" name="Shape 23"/>
        <p:cNvGrpSpPr/>
        <p:nvPr/>
      </p:nvGrpSpPr>
      <p:grpSpPr>
        <a:xfrm>
          <a:off x="0" y="0"/>
          <a:ext cx="0" cy="0"/>
          <a:chOff x="0" y="0"/>
          <a:chExt cx="0" cy="0"/>
        </a:xfrm>
      </p:grpSpPr>
      <p:sp>
        <p:nvSpPr>
          <p:cNvPr id="24" name="Google Shape;24;p21"/>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 name="Google Shape;25;p21"/>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26" name="Google Shape;26;p21"/>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27" name="Google Shape;27;p21"/>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28" name="Shape 28"/>
        <p:cNvGrpSpPr/>
        <p:nvPr/>
      </p:nvGrpSpPr>
      <p:grpSpPr>
        <a:xfrm>
          <a:off x="0" y="0"/>
          <a:ext cx="0" cy="0"/>
          <a:chOff x="0" y="0"/>
          <a:chExt cx="0" cy="0"/>
        </a:xfrm>
      </p:grpSpPr>
      <p:sp>
        <p:nvSpPr>
          <p:cNvPr id="29" name="Google Shape;29;p15"/>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30" name="Google Shape;3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31" name="Shape 31"/>
        <p:cNvGrpSpPr/>
        <p:nvPr/>
      </p:nvGrpSpPr>
      <p:grpSpPr>
        <a:xfrm>
          <a:off x="0" y="0"/>
          <a:ext cx="0" cy="0"/>
          <a:chOff x="0" y="0"/>
          <a:chExt cx="0" cy="0"/>
        </a:xfrm>
      </p:grpSpPr>
      <p:sp>
        <p:nvSpPr>
          <p:cNvPr id="32" name="Google Shape;3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3A595"/>
              </a:buClr>
              <a:buSzPts val="3000"/>
              <a:buNone/>
              <a:defRPr>
                <a:solidFill>
                  <a:srgbClr val="23A595"/>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35" name="Shape 35"/>
        <p:cNvGrpSpPr/>
        <p:nvPr/>
      </p:nvGrpSpPr>
      <p:grpSpPr>
        <a:xfrm>
          <a:off x="0" y="0"/>
          <a:ext cx="0" cy="0"/>
          <a:chOff x="0" y="0"/>
          <a:chExt cx="0" cy="0"/>
        </a:xfrm>
      </p:grpSpPr>
      <p:sp>
        <p:nvSpPr>
          <p:cNvPr id="36" name="Google Shape;36;p14"/>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37" name="Google Shape;3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38" name="Shape 38"/>
        <p:cNvGrpSpPr/>
        <p:nvPr/>
      </p:nvGrpSpPr>
      <p:grpSpPr>
        <a:xfrm>
          <a:off x="0" y="0"/>
          <a:ext cx="0" cy="0"/>
          <a:chOff x="0" y="0"/>
          <a:chExt cx="0" cy="0"/>
        </a:xfrm>
      </p:grpSpPr>
      <p:sp>
        <p:nvSpPr>
          <p:cNvPr id="39" name="Google Shape;39;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42" name="Shape 42"/>
        <p:cNvGrpSpPr/>
        <p:nvPr/>
      </p:nvGrpSpPr>
      <p:grpSpPr>
        <a:xfrm>
          <a:off x="0" y="0"/>
          <a:ext cx="0" cy="0"/>
          <a:chOff x="0" y="0"/>
          <a:chExt cx="0" cy="0"/>
        </a:xfrm>
      </p:grpSpPr>
      <p:sp>
        <p:nvSpPr>
          <p:cNvPr id="43" name="Google Shape;43;p9"/>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p9"/>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45" name="Google Shape;45;p9"/>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46" name="Google Shape;46;p9"/>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47" name="Shape 47"/>
        <p:cNvGrpSpPr/>
        <p:nvPr/>
      </p:nvGrpSpPr>
      <p:grpSpPr>
        <a:xfrm>
          <a:off x="0" y="0"/>
          <a:ext cx="0" cy="0"/>
          <a:chOff x="0" y="0"/>
          <a:chExt cx="0" cy="0"/>
        </a:xfrm>
      </p:grpSpPr>
      <p:sp>
        <p:nvSpPr>
          <p:cNvPr id="48" name="Google Shape;48;p24"/>
          <p:cNvSpPr/>
          <p:nvPr/>
        </p:nvSpPr>
        <p:spPr>
          <a:xfrm>
            <a:off x="-12600" y="4233725"/>
            <a:ext cx="9169200" cy="9099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0F52"/>
              </a:solidFill>
              <a:latin typeface="Open Sans"/>
              <a:ea typeface="Open Sans"/>
              <a:cs typeface="Open Sans"/>
              <a:sym typeface="Open Sans"/>
            </a:endParaRPr>
          </a:p>
        </p:txBody>
      </p:sp>
      <p:sp>
        <p:nvSpPr>
          <p:cNvPr id="49" name="Google Shape;49;p24"/>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b="1"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50" name="Google Shape;5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490F52"/>
              </a:buClr>
              <a:buSzPts val="3000"/>
              <a:buFont typeface="Open Sans ExtraBold"/>
              <a:buNone/>
              <a:defRPr b="1" i="0" sz="3000" u="none" cap="none" strike="noStrike">
                <a:solidFill>
                  <a:srgbClr val="490F52"/>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1pPr>
            <a:lvl2pPr indent="-330200" lvl="1" marL="914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2pPr>
            <a:lvl3pPr indent="-330200" lvl="2" marL="1371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3pPr>
            <a:lvl4pPr indent="-330200" lvl="3" marL="1828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4pPr>
            <a:lvl5pPr indent="-330200" lvl="4" marL="22860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5pPr>
            <a:lvl6pPr indent="-330200" lvl="5" marL="2743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6pPr>
            <a:lvl7pPr indent="-330200" lvl="6" marL="3200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7pPr>
            <a:lvl8pPr indent="-330200" lvl="7" marL="3657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8pPr>
            <a:lvl9pPr indent="-330200" lvl="8" marL="4114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medicaid.utah.gov/prism-provider-training/" TargetMode="External"/><Relationship Id="rId4" Type="http://schemas.openxmlformats.org/officeDocument/2006/relationships/hyperlink" Target="https://medicaid.utah.gov/prism-faq/" TargetMode="External"/><Relationship Id="rId5" Type="http://schemas.openxmlformats.org/officeDocument/2006/relationships/hyperlink" Target="https://medicaid.utah.gov/utah-medicaid-official-public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elt.medicaid.utah.gov/EligibilityLookupTool/" TargetMode="External"/><Relationship Id="rId4" Type="http://schemas.openxmlformats.org/officeDocument/2006/relationships/hyperlink" Target="https://health.utah.gov/stplan/lookup/CoverageLookup.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medicaid.utah.gov" TargetMode="External"/><Relationship Id="rId4" Type="http://schemas.openxmlformats.org/officeDocument/2006/relationships/hyperlink" Target="mailto:medicaidcriteria@utah.gov" TargetMode="External"/><Relationship Id="rId5" Type="http://schemas.openxmlformats.org/officeDocument/2006/relationships/hyperlink" Target="mailto:dmhfmedicalpolicy@utah.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medicaid.utah.gov/utah-medicaid-criteria/" TargetMode="External"/><Relationship Id="rId4" Type="http://schemas.openxmlformats.org/officeDocument/2006/relationships/hyperlink" Target="https://elt.medicaid.utah.gov/transparencytoo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mailto:providerenroll@utah.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hyperlink" Target="mailto:medicaidcriteria@utah.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311700" y="595975"/>
            <a:ext cx="8520600" cy="1957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400"/>
              <a:buNone/>
            </a:pPr>
            <a:r>
              <a:rPr lang="en" sz="4000">
                <a:solidFill>
                  <a:schemeClr val="lt1"/>
                </a:solidFill>
                <a:latin typeface="Open Sans"/>
                <a:ea typeface="Open Sans"/>
                <a:cs typeface="Open Sans"/>
                <a:sym typeface="Open Sans"/>
              </a:rPr>
              <a:t>2024 Medicaid Statewide Provider Training</a:t>
            </a:r>
            <a:endParaRPr sz="5000">
              <a:solidFill>
                <a:schemeClr val="lt1"/>
              </a:solidFill>
              <a:latin typeface="Open Sans"/>
              <a:ea typeface="Open Sans"/>
              <a:cs typeface="Open Sans"/>
              <a:sym typeface="Open Sans"/>
            </a:endParaRPr>
          </a:p>
        </p:txBody>
      </p:sp>
      <p:sp>
        <p:nvSpPr>
          <p:cNvPr id="101" name="Google Shape;101;p1"/>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 sz="3000">
                <a:solidFill>
                  <a:schemeClr val="accent4"/>
                </a:solidFill>
              </a:rPr>
              <a:t>OHPA Prior Authorization</a:t>
            </a:r>
            <a:endParaRPr sz="3600">
              <a:solidFill>
                <a:schemeClr val="accent4"/>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2afcf5152d_0_341"/>
          <p:cNvSpPr txBox="1"/>
          <p:nvPr/>
        </p:nvSpPr>
        <p:spPr>
          <a:xfrm>
            <a:off x="621850" y="986050"/>
            <a:ext cx="8288100" cy="3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Open Sans"/>
              <a:ea typeface="Open Sans"/>
              <a:cs typeface="Open Sans"/>
              <a:sym typeface="Open Sans"/>
            </a:endParaRPr>
          </a:p>
        </p:txBody>
      </p:sp>
      <p:pic>
        <p:nvPicPr>
          <p:cNvPr id="154" name="Google Shape;154;g22afcf5152d_0_341"/>
          <p:cNvPicPr preferRelativeResize="0"/>
          <p:nvPr/>
        </p:nvPicPr>
        <p:blipFill>
          <a:blip r:embed="rId3">
            <a:alphaModFix/>
          </a:blip>
          <a:stretch>
            <a:fillRect/>
          </a:stretch>
        </p:blipFill>
        <p:spPr>
          <a:xfrm>
            <a:off x="652875" y="781875"/>
            <a:ext cx="8226050" cy="4023374"/>
          </a:xfrm>
          <a:prstGeom prst="rect">
            <a:avLst/>
          </a:prstGeom>
          <a:noFill/>
          <a:ln>
            <a:noFill/>
          </a:ln>
        </p:spPr>
      </p:pic>
      <p:sp>
        <p:nvSpPr>
          <p:cNvPr id="155" name="Google Shape;155;g22afcf5152d_0_341"/>
          <p:cNvSpPr txBox="1"/>
          <p:nvPr>
            <p:ph type="title"/>
          </p:nvPr>
        </p:nvSpPr>
        <p:spPr>
          <a:xfrm>
            <a:off x="234950" y="105025"/>
            <a:ext cx="8597400" cy="58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PRISM </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2afcf5152d_0_747"/>
          <p:cNvSpPr txBox="1"/>
          <p:nvPr>
            <p:ph idx="1" type="body"/>
          </p:nvPr>
        </p:nvSpPr>
        <p:spPr>
          <a:xfrm>
            <a:off x="234900" y="690625"/>
            <a:ext cx="8597400" cy="38781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1000"/>
              </a:spcBef>
              <a:spcAft>
                <a:spcPts val="0"/>
              </a:spcAft>
              <a:buClr>
                <a:schemeClr val="dk2"/>
              </a:buClr>
              <a:buSzPts val="1600"/>
              <a:buChar char="●"/>
            </a:pPr>
            <a:r>
              <a:rPr lang="en">
                <a:solidFill>
                  <a:schemeClr val="dk2"/>
                </a:solidFill>
              </a:rPr>
              <a:t>PRISM provider trainings and eLearnings are available on the Medicaid website:</a:t>
            </a:r>
            <a:endParaRPr>
              <a:solidFill>
                <a:schemeClr val="dk2"/>
              </a:solidFill>
            </a:endParaRPr>
          </a:p>
          <a:p>
            <a:pPr indent="-330200" lvl="1" marL="914400" rtl="0" algn="l">
              <a:lnSpc>
                <a:spcPct val="100000"/>
              </a:lnSpc>
              <a:spcBef>
                <a:spcPts val="1000"/>
              </a:spcBef>
              <a:spcAft>
                <a:spcPts val="0"/>
              </a:spcAft>
              <a:buClr>
                <a:schemeClr val="accent4"/>
              </a:buClr>
              <a:buSzPts val="1600"/>
              <a:buChar char="○"/>
            </a:pPr>
            <a:r>
              <a:rPr b="1" lang="en" u="sng">
                <a:solidFill>
                  <a:schemeClr val="hlink"/>
                </a:solidFill>
                <a:highlight>
                  <a:schemeClr val="lt1"/>
                </a:highlight>
                <a:hlinkClick r:id="rId3"/>
              </a:rPr>
              <a:t>https://medicaid.utah.gov/prism-provider-training/</a:t>
            </a:r>
            <a:endParaRPr b="1">
              <a:solidFill>
                <a:schemeClr val="accent4"/>
              </a:solidFill>
              <a:highlight>
                <a:schemeClr val="lt1"/>
              </a:highlight>
            </a:endParaRPr>
          </a:p>
          <a:p>
            <a:pPr indent="-330200" lvl="0" marL="457200" rtl="0" algn="l">
              <a:lnSpc>
                <a:spcPct val="100000"/>
              </a:lnSpc>
              <a:spcBef>
                <a:spcPts val="1000"/>
              </a:spcBef>
              <a:spcAft>
                <a:spcPts val="0"/>
              </a:spcAft>
              <a:buClr>
                <a:srgbClr val="000000"/>
              </a:buClr>
              <a:buSzPts val="1600"/>
              <a:buChar char="●"/>
            </a:pPr>
            <a:r>
              <a:rPr lang="en">
                <a:highlight>
                  <a:schemeClr val="lt1"/>
                </a:highlight>
              </a:rPr>
              <a:t>Facilitator guides are also available on the Medicaid website:</a:t>
            </a:r>
            <a:endParaRPr>
              <a:highlight>
                <a:schemeClr val="lt1"/>
              </a:highlight>
            </a:endParaRPr>
          </a:p>
          <a:p>
            <a:pPr indent="-330200" lvl="1" marL="914400" rtl="0" algn="l">
              <a:lnSpc>
                <a:spcPct val="100000"/>
              </a:lnSpc>
              <a:spcBef>
                <a:spcPts val="1000"/>
              </a:spcBef>
              <a:spcAft>
                <a:spcPts val="0"/>
              </a:spcAft>
              <a:buSzPts val="1600"/>
              <a:buChar char="○"/>
            </a:pPr>
            <a:r>
              <a:rPr b="1" lang="en" u="sng">
                <a:solidFill>
                  <a:schemeClr val="hlink"/>
                </a:solidFill>
                <a:highlight>
                  <a:schemeClr val="lt1"/>
                </a:highlight>
                <a:hlinkClick r:id="rId4"/>
              </a:rPr>
              <a:t>https://medicaid.utah.gov/prism-faq/</a:t>
            </a:r>
            <a:endParaRPr b="1">
              <a:highlight>
                <a:schemeClr val="lt1"/>
              </a:highlight>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Stay up to date on the implementation of PRISM through the Medicaid website and MIB articles:</a:t>
            </a:r>
            <a:endParaRPr>
              <a:solidFill>
                <a:schemeClr val="dk2"/>
              </a:solidFill>
            </a:endParaRPr>
          </a:p>
          <a:p>
            <a:pPr indent="-330200" lvl="1" marL="914400" rtl="0" algn="l">
              <a:lnSpc>
                <a:spcPct val="100000"/>
              </a:lnSpc>
              <a:spcBef>
                <a:spcPts val="1000"/>
              </a:spcBef>
              <a:spcAft>
                <a:spcPts val="0"/>
              </a:spcAft>
              <a:buClr>
                <a:schemeClr val="dk2"/>
              </a:buClr>
              <a:buSzPts val="1600"/>
              <a:buChar char="○"/>
            </a:pPr>
            <a:r>
              <a:rPr b="1" lang="en" u="sng">
                <a:solidFill>
                  <a:schemeClr val="dk1"/>
                </a:solidFill>
                <a:hlinkClick r:id="rId5">
                  <a:extLst>
                    <a:ext uri="{A12FA001-AC4F-418D-AE19-62706E023703}">
                      <ahyp:hlinkClr val="tx"/>
                    </a:ext>
                  </a:extLst>
                </a:hlinkClick>
              </a:rPr>
              <a:t>https://medicaid.utah.gov/utah-medicaid-official-publications/</a:t>
            </a:r>
            <a:endParaRPr b="1">
              <a:solidFill>
                <a:schemeClr val="dk2"/>
              </a:solidFill>
            </a:endParaRPr>
          </a:p>
          <a:p>
            <a:pPr indent="0" lvl="0" marL="457200" rtl="0" algn="l">
              <a:lnSpc>
                <a:spcPct val="100000"/>
              </a:lnSpc>
              <a:spcBef>
                <a:spcPts val="1000"/>
              </a:spcBef>
              <a:spcAft>
                <a:spcPts val="0"/>
              </a:spcAft>
              <a:buNone/>
            </a:pPr>
            <a:r>
              <a:t/>
            </a:r>
            <a:endParaRPr>
              <a:highlight>
                <a:schemeClr val="lt1"/>
              </a:highlight>
            </a:endParaRPr>
          </a:p>
          <a:p>
            <a:pPr indent="0" lvl="0" marL="0" rtl="0" algn="l">
              <a:lnSpc>
                <a:spcPct val="115000"/>
              </a:lnSpc>
              <a:spcBef>
                <a:spcPts val="1000"/>
              </a:spcBef>
              <a:spcAft>
                <a:spcPts val="0"/>
              </a:spcAft>
              <a:buSzPts val="1600"/>
              <a:buNone/>
            </a:pPr>
            <a:r>
              <a:t/>
            </a:r>
            <a:endParaRPr b="1">
              <a:solidFill>
                <a:srgbClr val="595959"/>
              </a:solidFill>
              <a:highlight>
                <a:schemeClr val="lt1"/>
              </a:highlight>
            </a:endParaRPr>
          </a:p>
        </p:txBody>
      </p:sp>
      <p:sp>
        <p:nvSpPr>
          <p:cNvPr id="161" name="Google Shape;161;g22afcf5152d_0_747"/>
          <p:cNvSpPr txBox="1"/>
          <p:nvPr>
            <p:ph type="title"/>
          </p:nvPr>
        </p:nvSpPr>
        <p:spPr>
          <a:xfrm>
            <a:off x="234950" y="105025"/>
            <a:ext cx="8597400" cy="58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PRISM </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272c19d053_0_16"/>
          <p:cNvSpPr txBox="1"/>
          <p:nvPr>
            <p:ph type="title"/>
          </p:nvPr>
        </p:nvSpPr>
        <p:spPr>
          <a:xfrm>
            <a:off x="514800" y="1727000"/>
            <a:ext cx="8114400" cy="110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800"/>
              <a:buNone/>
            </a:pPr>
            <a:r>
              <a:rPr lang="en" sz="5000"/>
              <a:t>PA requirements</a:t>
            </a:r>
            <a:endParaRPr sz="5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2afcf5152d_0_16"/>
          <p:cNvSpPr txBox="1"/>
          <p:nvPr>
            <p:ph type="title"/>
          </p:nvPr>
        </p:nvSpPr>
        <p:spPr>
          <a:xfrm>
            <a:off x="234950" y="111750"/>
            <a:ext cx="8597400" cy="57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t>PA requirements </a:t>
            </a:r>
            <a:endParaRPr sz="2500"/>
          </a:p>
        </p:txBody>
      </p:sp>
      <p:sp>
        <p:nvSpPr>
          <p:cNvPr id="172" name="Google Shape;172;g22afcf5152d_0_16"/>
          <p:cNvSpPr txBox="1"/>
          <p:nvPr>
            <p:ph idx="1" type="body"/>
          </p:nvPr>
        </p:nvSpPr>
        <p:spPr>
          <a:xfrm>
            <a:off x="234900" y="683850"/>
            <a:ext cx="8691600" cy="41799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Char char="●"/>
            </a:pPr>
            <a:r>
              <a:rPr b="1" lang="en">
                <a:solidFill>
                  <a:schemeClr val="dk2"/>
                </a:solidFill>
              </a:rPr>
              <a:t>Check member eligibility</a:t>
            </a:r>
            <a:endParaRPr b="1">
              <a:solidFill>
                <a:schemeClr val="dk2"/>
              </a:solidFill>
            </a:endParaRPr>
          </a:p>
          <a:p>
            <a:pPr indent="-330200" lvl="1" marL="914400" rtl="0" algn="l">
              <a:lnSpc>
                <a:spcPct val="100000"/>
              </a:lnSpc>
              <a:spcBef>
                <a:spcPts val="1200"/>
              </a:spcBef>
              <a:spcAft>
                <a:spcPts val="0"/>
              </a:spcAft>
              <a:buClr>
                <a:schemeClr val="dk2"/>
              </a:buClr>
              <a:buSzPts val="1600"/>
              <a:buFont typeface="Open Sans"/>
              <a:buChar char="○"/>
            </a:pPr>
            <a:r>
              <a:rPr lang="en">
                <a:solidFill>
                  <a:schemeClr val="dk2"/>
                </a:solidFill>
              </a:rPr>
              <a:t>Member eligibility can be verified using the </a:t>
            </a:r>
            <a:r>
              <a:rPr b="1" lang="en">
                <a:solidFill>
                  <a:schemeClr val="accent1"/>
                </a:solidFill>
              </a:rPr>
              <a:t>Eligibility Lookup Tool</a:t>
            </a:r>
            <a:r>
              <a:rPr lang="en">
                <a:solidFill>
                  <a:schemeClr val="dk2"/>
                </a:solidFill>
              </a:rPr>
              <a:t> on the Medicaid website: </a:t>
            </a:r>
            <a:r>
              <a:rPr b="1" lang="en" u="sng">
                <a:solidFill>
                  <a:schemeClr val="hlink"/>
                </a:solidFill>
                <a:hlinkClick r:id="rId3"/>
              </a:rPr>
              <a:t>https://elt.medicaid.utah.gov/EligibilityLookupTool/</a:t>
            </a:r>
            <a:endParaRPr b="1">
              <a:solidFill>
                <a:schemeClr val="dk2"/>
              </a:solidFill>
            </a:endParaRPr>
          </a:p>
          <a:p>
            <a:pPr indent="-330200" lvl="1" marL="914400" rtl="0" algn="l">
              <a:lnSpc>
                <a:spcPct val="100000"/>
              </a:lnSpc>
              <a:spcBef>
                <a:spcPts val="1200"/>
              </a:spcBef>
              <a:spcAft>
                <a:spcPts val="0"/>
              </a:spcAft>
              <a:buClr>
                <a:schemeClr val="dk2"/>
              </a:buClr>
              <a:buSzPts val="1600"/>
              <a:buFont typeface="Arial"/>
              <a:buChar char="○"/>
            </a:pPr>
            <a:r>
              <a:rPr lang="en">
                <a:solidFill>
                  <a:schemeClr val="dk2"/>
                </a:solidFill>
              </a:rPr>
              <a:t>The tool can also be accessed through the “External Links” in PRISM. </a:t>
            </a:r>
            <a:endParaRPr>
              <a:solidFill>
                <a:schemeClr val="dk2"/>
              </a:solidFill>
            </a:endParaRPr>
          </a:p>
          <a:p>
            <a:pPr indent="-330200" lvl="1" marL="914400" rtl="0" algn="l">
              <a:lnSpc>
                <a:spcPct val="100000"/>
              </a:lnSpc>
              <a:spcBef>
                <a:spcPts val="1200"/>
              </a:spcBef>
              <a:spcAft>
                <a:spcPts val="0"/>
              </a:spcAft>
              <a:buClr>
                <a:schemeClr val="dk2"/>
              </a:buClr>
              <a:buSzPts val="1600"/>
              <a:buFont typeface="Arial"/>
              <a:buChar char="○"/>
            </a:pPr>
            <a:r>
              <a:rPr lang="en">
                <a:solidFill>
                  <a:schemeClr val="dk2"/>
                </a:solidFill>
              </a:rPr>
              <a:t>Member eligibility may also be looked up in PRISM under the “Member” tab.</a:t>
            </a:r>
            <a:endParaRPr>
              <a:solidFill>
                <a:schemeClr val="dk2"/>
              </a:solidFill>
            </a:endParaRPr>
          </a:p>
          <a:p>
            <a:pPr indent="-330200" lvl="0" marL="457200" rtl="0" algn="l">
              <a:lnSpc>
                <a:spcPct val="100000"/>
              </a:lnSpc>
              <a:spcBef>
                <a:spcPts val="1200"/>
              </a:spcBef>
              <a:spcAft>
                <a:spcPts val="0"/>
              </a:spcAft>
              <a:buClr>
                <a:schemeClr val="dk2"/>
              </a:buClr>
              <a:buSzPts val="1600"/>
              <a:buChar char="●"/>
            </a:pPr>
            <a:r>
              <a:rPr b="1" lang="en">
                <a:solidFill>
                  <a:schemeClr val="dk2"/>
                </a:solidFill>
              </a:rPr>
              <a:t>Check codes being requested</a:t>
            </a:r>
            <a:endParaRPr b="1">
              <a:solidFill>
                <a:schemeClr val="dk2"/>
              </a:solidFill>
            </a:endParaRPr>
          </a:p>
          <a:p>
            <a:pPr indent="-330200" lvl="1" marL="914400" rtl="0" algn="l">
              <a:lnSpc>
                <a:spcPct val="100000"/>
              </a:lnSpc>
              <a:spcBef>
                <a:spcPts val="1200"/>
              </a:spcBef>
              <a:spcAft>
                <a:spcPts val="0"/>
              </a:spcAft>
              <a:buClr>
                <a:schemeClr val="dk2"/>
              </a:buClr>
              <a:buSzPts val="1600"/>
              <a:buFont typeface="Open Sans"/>
              <a:buChar char="○"/>
            </a:pPr>
            <a:r>
              <a:rPr lang="en">
                <a:solidFill>
                  <a:schemeClr val="dk2"/>
                </a:solidFill>
              </a:rPr>
              <a:t>Code coverage can be verified using the </a:t>
            </a:r>
            <a:r>
              <a:rPr b="1" lang="en">
                <a:solidFill>
                  <a:schemeClr val="accent1"/>
                </a:solidFill>
              </a:rPr>
              <a:t>Coverage and Reimbursement Lookup Tool</a:t>
            </a:r>
            <a:r>
              <a:rPr lang="en">
                <a:solidFill>
                  <a:schemeClr val="dk2"/>
                </a:solidFill>
              </a:rPr>
              <a:t> on the Medicaid website: </a:t>
            </a:r>
            <a:r>
              <a:rPr b="1" lang="en" u="sng">
                <a:solidFill>
                  <a:schemeClr val="hlink"/>
                </a:solidFill>
                <a:hlinkClick r:id="rId4"/>
              </a:rPr>
              <a:t>https://health.utah.gov/stplan/lookup/CoverageLookup.php</a:t>
            </a:r>
            <a:endParaRPr b="1">
              <a:solidFill>
                <a:schemeClr val="dk2"/>
              </a:solidFill>
            </a:endParaRPr>
          </a:p>
          <a:p>
            <a:pPr indent="-330200" lvl="1" marL="914400" rtl="0" algn="l">
              <a:lnSpc>
                <a:spcPct val="100000"/>
              </a:lnSpc>
              <a:spcBef>
                <a:spcPts val="1200"/>
              </a:spcBef>
              <a:spcAft>
                <a:spcPts val="0"/>
              </a:spcAft>
              <a:buClr>
                <a:schemeClr val="dk2"/>
              </a:buClr>
              <a:buSzPts val="1600"/>
              <a:buFont typeface="Arial"/>
              <a:buChar char="○"/>
            </a:pPr>
            <a:r>
              <a:rPr lang="en">
                <a:solidFill>
                  <a:schemeClr val="dk2"/>
                </a:solidFill>
              </a:rPr>
              <a:t>The tool can also be accessed through the “</a:t>
            </a:r>
            <a:r>
              <a:rPr lang="en">
                <a:solidFill>
                  <a:schemeClr val="dk2"/>
                </a:solidFill>
                <a:latin typeface="Open Sans SemiBold"/>
                <a:ea typeface="Open Sans SemiBold"/>
                <a:cs typeface="Open Sans SemiBold"/>
                <a:sym typeface="Open Sans SemiBold"/>
              </a:rPr>
              <a:t>External Links</a:t>
            </a:r>
            <a:r>
              <a:rPr lang="en">
                <a:solidFill>
                  <a:schemeClr val="dk2"/>
                </a:solidFill>
              </a:rPr>
              <a:t>” in PRISM under “</a:t>
            </a:r>
            <a:r>
              <a:rPr lang="en">
                <a:solidFill>
                  <a:schemeClr val="dk2"/>
                </a:solidFill>
                <a:latin typeface="Open Sans SemiBold"/>
                <a:ea typeface="Open Sans SemiBold"/>
                <a:cs typeface="Open Sans SemiBold"/>
                <a:sym typeface="Open Sans SemiBold"/>
              </a:rPr>
              <a:t>Fee Schedule</a:t>
            </a:r>
            <a:r>
              <a:rPr lang="en">
                <a:solidFill>
                  <a:schemeClr val="dk2"/>
                </a:solidFill>
              </a:rPr>
              <a:t>”.</a:t>
            </a:r>
            <a:endParaRPr>
              <a:solidFill>
                <a:schemeClr val="dk2"/>
              </a:solidFill>
            </a:endParaRPr>
          </a:p>
          <a:p>
            <a:pPr indent="0" lvl="0" marL="0" rtl="0" algn="l">
              <a:lnSpc>
                <a:spcPct val="100000"/>
              </a:lnSpc>
              <a:spcBef>
                <a:spcPts val="1200"/>
              </a:spcBef>
              <a:spcAft>
                <a:spcPts val="0"/>
              </a:spcAft>
              <a:buSzPts val="1600"/>
              <a:buNone/>
            </a:pPr>
            <a:r>
              <a:t/>
            </a:r>
            <a:endParaRPr>
              <a:solidFill>
                <a:schemeClr val="dk2"/>
              </a:solidFill>
            </a:endParaRPr>
          </a:p>
          <a:p>
            <a:pPr indent="0" lvl="0" marL="0" rtl="0" algn="l">
              <a:lnSpc>
                <a:spcPct val="100000"/>
              </a:lnSpc>
              <a:spcBef>
                <a:spcPts val="1200"/>
              </a:spcBef>
              <a:spcAft>
                <a:spcPts val="1000"/>
              </a:spcAft>
              <a:buSzPts val="16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2afcf5152d_0_755"/>
          <p:cNvSpPr txBox="1"/>
          <p:nvPr>
            <p:ph idx="1" type="body"/>
          </p:nvPr>
        </p:nvSpPr>
        <p:spPr>
          <a:xfrm>
            <a:off x="234900" y="683850"/>
            <a:ext cx="8597400" cy="39909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Clr>
                <a:schemeClr val="dk2"/>
              </a:buClr>
              <a:buSzPts val="1600"/>
              <a:buChar char="●"/>
            </a:pPr>
            <a:r>
              <a:rPr lang="en">
                <a:solidFill>
                  <a:schemeClr val="dk2"/>
                </a:solidFill>
              </a:rPr>
              <a:t>Upload only clinical documentation that is current and relevant.</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Include all required documents, forms, and/or consents.</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extLst>
                  <a:ext uri="http://customooxmlschemas.google.com/">
                    <go:slidesCustomData xmlns:go="http://customooxmlschemas.google.com/" textRoundtripDataId="0"/>
                  </a:ext>
                </a:extLst>
              </a:rPr>
              <a:t>Include required modifiers (e.g. LL, RR, RT, LT, etc)</a:t>
            </a:r>
            <a:r>
              <a:rPr lang="en">
                <a:solidFill>
                  <a:schemeClr val="dk2"/>
                </a:solidFill>
              </a:rPr>
              <a:t>.</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Please do not add a price to services requested in PRISM - only put a $0 in the field.</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Manually priced items must include AAC (Actual Acquisition Cost) on </a:t>
            </a:r>
            <a:r>
              <a:rPr lang="en">
                <a:solidFill>
                  <a:schemeClr val="dk2"/>
                </a:solidFill>
              </a:rPr>
              <a:t>Manufacturer's</a:t>
            </a:r>
            <a:r>
              <a:rPr lang="en">
                <a:solidFill>
                  <a:schemeClr val="dk2"/>
                </a:solidFill>
              </a:rPr>
              <a:t> quote and price is entered by state. </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Any changes needed to a request require a modification form.</a:t>
            </a:r>
            <a:endParaRPr>
              <a:solidFill>
                <a:schemeClr val="dk2"/>
              </a:solidFill>
            </a:endParaRPr>
          </a:p>
          <a:p>
            <a:pPr indent="-330200" lvl="1" marL="914400" rtl="0" algn="l">
              <a:lnSpc>
                <a:spcPct val="100000"/>
              </a:lnSpc>
              <a:spcBef>
                <a:spcPts val="1000"/>
              </a:spcBef>
              <a:spcAft>
                <a:spcPts val="0"/>
              </a:spcAft>
              <a:buClr>
                <a:schemeClr val="dk2"/>
              </a:buClr>
              <a:buSzPts val="1600"/>
              <a:buChar char="○"/>
            </a:pPr>
            <a:r>
              <a:rPr lang="en">
                <a:solidFill>
                  <a:schemeClr val="dk2"/>
                </a:solidFill>
              </a:rPr>
              <a:t>Modification forms and all return documentation should be </a:t>
            </a:r>
            <a:r>
              <a:rPr lang="en">
                <a:solidFill>
                  <a:schemeClr val="dk2"/>
                </a:solidFill>
              </a:rPr>
              <a:t>uploaded</a:t>
            </a:r>
            <a:r>
              <a:rPr lang="en">
                <a:solidFill>
                  <a:schemeClr val="dk2"/>
                </a:solidFill>
              </a:rPr>
              <a:t> to ORIGINAL tracking number (PA request).</a:t>
            </a:r>
            <a:endParaRPr>
              <a:solidFill>
                <a:schemeClr val="dk2"/>
              </a:solidFill>
            </a:endParaRPr>
          </a:p>
          <a:p>
            <a:pPr indent="0" lvl="0" marL="0" rtl="0" algn="l">
              <a:lnSpc>
                <a:spcPct val="100000"/>
              </a:lnSpc>
              <a:spcBef>
                <a:spcPts val="1000"/>
              </a:spcBef>
              <a:spcAft>
                <a:spcPts val="1000"/>
              </a:spcAft>
              <a:buNone/>
            </a:pPr>
            <a:r>
              <a:t/>
            </a:r>
            <a:endParaRPr/>
          </a:p>
        </p:txBody>
      </p:sp>
      <p:sp>
        <p:nvSpPr>
          <p:cNvPr id="178" name="Google Shape;178;g22afcf5152d_0_755"/>
          <p:cNvSpPr txBox="1"/>
          <p:nvPr>
            <p:ph type="title"/>
          </p:nvPr>
        </p:nvSpPr>
        <p:spPr>
          <a:xfrm>
            <a:off x="234950" y="111750"/>
            <a:ext cx="8597400" cy="57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t>PA requirements </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272c19d053_0_26"/>
          <p:cNvSpPr txBox="1"/>
          <p:nvPr>
            <p:ph type="title"/>
          </p:nvPr>
        </p:nvSpPr>
        <p:spPr>
          <a:xfrm>
            <a:off x="514800" y="1757250"/>
            <a:ext cx="8114400" cy="9543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Clr>
                <a:schemeClr val="dk2"/>
              </a:buClr>
              <a:buSzPts val="6800"/>
              <a:buFont typeface="Arial"/>
              <a:buNone/>
            </a:pPr>
            <a:r>
              <a:rPr lang="en" sz="5000"/>
              <a:t>Criteria resources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2afcf5152d_0_21"/>
          <p:cNvSpPr txBox="1"/>
          <p:nvPr>
            <p:ph idx="1" type="body"/>
          </p:nvPr>
        </p:nvSpPr>
        <p:spPr>
          <a:xfrm>
            <a:off x="228225" y="684000"/>
            <a:ext cx="8604000" cy="3885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Char char="●"/>
            </a:pPr>
            <a:r>
              <a:rPr lang="en">
                <a:solidFill>
                  <a:schemeClr val="dk2"/>
                </a:solidFill>
              </a:rPr>
              <a:t>Medicaid website:  </a:t>
            </a:r>
            <a:r>
              <a:rPr b="1" lang="en" u="sng">
                <a:solidFill>
                  <a:schemeClr val="dk1"/>
                </a:solidFill>
                <a:hlinkClick r:id="rId3">
                  <a:extLst>
                    <a:ext uri="{A12FA001-AC4F-418D-AE19-62706E023703}">
                      <ahyp:hlinkClr val="tx"/>
                    </a:ext>
                  </a:extLst>
                </a:hlinkClick>
              </a:rPr>
              <a:t>medicaid.utah.gov</a:t>
            </a:r>
            <a:endParaRPr>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Provider manuals</a:t>
            </a:r>
            <a:endParaRPr>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Medicaid Information Bulletins (MIBs)</a:t>
            </a:r>
            <a:endParaRPr>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Coverage and Reimbursement Lookup Tool notes </a:t>
            </a:r>
            <a:endParaRPr>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Frequently Asked Questions (FAQs)</a:t>
            </a:r>
            <a:endParaRPr>
              <a:solidFill>
                <a:schemeClr val="dk2"/>
              </a:solidFill>
            </a:endParaRPr>
          </a:p>
          <a:p>
            <a:pPr indent="-330200" lvl="0" marL="457200" rtl="0" algn="l">
              <a:lnSpc>
                <a:spcPct val="100000"/>
              </a:lnSpc>
              <a:spcBef>
                <a:spcPts val="1200"/>
              </a:spcBef>
              <a:spcAft>
                <a:spcPts val="0"/>
              </a:spcAft>
              <a:buClr>
                <a:schemeClr val="dk2"/>
              </a:buClr>
              <a:buSzPts val="1600"/>
              <a:buChar char="●"/>
            </a:pPr>
            <a:r>
              <a:rPr lang="en">
                <a:solidFill>
                  <a:schemeClr val="dk2"/>
                </a:solidFill>
              </a:rPr>
              <a:t>For specific criteria that can’t be found on the web or questions regarding prior authorizations, you may email: </a:t>
            </a:r>
            <a:r>
              <a:rPr b="1" lang="en" u="sng">
                <a:solidFill>
                  <a:schemeClr val="dk1"/>
                </a:solidFill>
                <a:hlinkClick r:id="rId4">
                  <a:extLst>
                    <a:ext uri="{A12FA001-AC4F-418D-AE19-62706E023703}">
                      <ahyp:hlinkClr val="tx"/>
                    </a:ext>
                  </a:extLst>
                </a:hlinkClick>
              </a:rPr>
              <a:t>medicaidcriteria@utah.gov</a:t>
            </a:r>
            <a:r>
              <a:rPr lang="en">
                <a:solidFill>
                  <a:schemeClr val="dk2"/>
                </a:solidFill>
              </a:rPr>
              <a:t> </a:t>
            </a:r>
            <a:endParaRPr>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Please allow for a 24-hour response time.</a:t>
            </a:r>
            <a:endParaRPr>
              <a:solidFill>
                <a:schemeClr val="dk2"/>
              </a:solidFill>
            </a:endParaRPr>
          </a:p>
          <a:p>
            <a:pPr indent="-330200" lvl="0" marL="457200" rtl="0" algn="l">
              <a:lnSpc>
                <a:spcPct val="100000"/>
              </a:lnSpc>
              <a:spcBef>
                <a:spcPts val="1200"/>
              </a:spcBef>
              <a:spcAft>
                <a:spcPts val="1000"/>
              </a:spcAft>
              <a:buClr>
                <a:schemeClr val="dk2"/>
              </a:buClr>
              <a:buSzPts val="1600"/>
              <a:buChar char="●"/>
            </a:pPr>
            <a:r>
              <a:rPr lang="en">
                <a:solidFill>
                  <a:schemeClr val="dk2"/>
                </a:solidFill>
              </a:rPr>
              <a:t>For policy related questions, please email: </a:t>
            </a:r>
            <a:r>
              <a:rPr b="1" lang="en" u="sng">
                <a:solidFill>
                  <a:schemeClr val="dk1"/>
                </a:solidFill>
                <a:highlight>
                  <a:schemeClr val="lt1"/>
                </a:highlight>
                <a:hlinkClick r:id="rId5">
                  <a:extLst>
                    <a:ext uri="{A12FA001-AC4F-418D-AE19-62706E023703}">
                      <ahyp:hlinkClr val="tx"/>
                    </a:ext>
                  </a:extLst>
                </a:hlinkClick>
              </a:rPr>
              <a:t>dmhfmedicalpolicy@utah.gov</a:t>
            </a:r>
            <a:endParaRPr/>
          </a:p>
        </p:txBody>
      </p:sp>
      <p:sp>
        <p:nvSpPr>
          <p:cNvPr id="189" name="Google Shape;189;g22afcf5152d_0_21"/>
          <p:cNvSpPr txBox="1"/>
          <p:nvPr>
            <p:ph type="title"/>
          </p:nvPr>
        </p:nvSpPr>
        <p:spPr>
          <a:xfrm>
            <a:off x="228225" y="118500"/>
            <a:ext cx="8604000" cy="56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Criteria resources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2afcf5152d_0_26"/>
          <p:cNvSpPr txBox="1"/>
          <p:nvPr>
            <p:ph idx="1" type="body"/>
          </p:nvPr>
        </p:nvSpPr>
        <p:spPr>
          <a:xfrm>
            <a:off x="228300" y="684000"/>
            <a:ext cx="8604000" cy="3885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Char char="●"/>
            </a:pPr>
            <a:r>
              <a:rPr b="1" lang="en">
                <a:solidFill>
                  <a:schemeClr val="dk2"/>
                </a:solidFill>
              </a:rPr>
              <a:t>InterQual Transparency Tool</a:t>
            </a:r>
            <a:endParaRPr b="1">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Allows providers to have access to a view-only version of InterQual criteria.</a:t>
            </a:r>
            <a:endParaRPr>
              <a:solidFill>
                <a:schemeClr val="dk2"/>
              </a:solidFill>
            </a:endParaRPr>
          </a:p>
          <a:p>
            <a:pPr indent="-330200" lvl="1" marL="914400" rtl="0" algn="l">
              <a:lnSpc>
                <a:spcPct val="100000"/>
              </a:lnSpc>
              <a:spcBef>
                <a:spcPts val="1200"/>
              </a:spcBef>
              <a:spcAft>
                <a:spcPts val="0"/>
              </a:spcAft>
              <a:buClr>
                <a:schemeClr val="dk2"/>
              </a:buClr>
              <a:buSzPts val="1600"/>
              <a:buChar char="○"/>
            </a:pPr>
            <a:r>
              <a:rPr lang="en">
                <a:solidFill>
                  <a:schemeClr val="dk2"/>
                </a:solidFill>
              </a:rPr>
              <a:t>Can be found on the Prior Authorization Medical Criteria page: </a:t>
            </a:r>
            <a:r>
              <a:rPr b="1" lang="en" u="sng">
                <a:solidFill>
                  <a:schemeClr val="dk1"/>
                </a:solidFill>
                <a:hlinkClick r:id="rId3">
                  <a:extLst>
                    <a:ext uri="{A12FA001-AC4F-418D-AE19-62706E023703}">
                      <ahyp:hlinkClr val="tx"/>
                    </a:ext>
                  </a:extLst>
                </a:hlinkClick>
              </a:rPr>
              <a:t>https://medicaid.utah.gov/utah-medicaid-criteria/</a:t>
            </a:r>
            <a:endParaRPr>
              <a:solidFill>
                <a:schemeClr val="dk2"/>
              </a:solidFill>
            </a:endParaRPr>
          </a:p>
          <a:p>
            <a:pPr indent="-330200" lvl="2" marL="1371600" rtl="0" algn="l">
              <a:lnSpc>
                <a:spcPct val="100000"/>
              </a:lnSpc>
              <a:spcBef>
                <a:spcPts val="1200"/>
              </a:spcBef>
              <a:spcAft>
                <a:spcPts val="0"/>
              </a:spcAft>
              <a:buClr>
                <a:schemeClr val="dk2"/>
              </a:buClr>
              <a:buSzPts val="1600"/>
              <a:buChar char="■"/>
            </a:pPr>
            <a:r>
              <a:rPr lang="en">
                <a:solidFill>
                  <a:schemeClr val="dk2"/>
                </a:solidFill>
              </a:rPr>
              <a:t>Or directly at: </a:t>
            </a:r>
            <a:r>
              <a:rPr b="1" lang="en" u="sng">
                <a:solidFill>
                  <a:schemeClr val="dk1"/>
                </a:solidFill>
                <a:hlinkClick r:id="rId4">
                  <a:extLst>
                    <a:ext uri="{A12FA001-AC4F-418D-AE19-62706E023703}">
                      <ahyp:hlinkClr val="tx"/>
                    </a:ext>
                  </a:extLst>
                </a:hlinkClick>
              </a:rPr>
              <a:t>https://elt.medicaid.utah.gov/transparencytool</a:t>
            </a:r>
            <a:endParaRPr b="1">
              <a:solidFill>
                <a:schemeClr val="dk1"/>
              </a:solidFill>
            </a:endParaRPr>
          </a:p>
          <a:p>
            <a:pPr indent="0" lvl="0" marL="0" rtl="0" algn="l">
              <a:lnSpc>
                <a:spcPct val="100000"/>
              </a:lnSpc>
              <a:spcBef>
                <a:spcPts val="1200"/>
              </a:spcBef>
              <a:spcAft>
                <a:spcPts val="1000"/>
              </a:spcAft>
              <a:buSzPts val="1600"/>
              <a:buNone/>
            </a:pPr>
            <a:r>
              <a:t/>
            </a:r>
            <a:endParaRPr/>
          </a:p>
        </p:txBody>
      </p:sp>
      <p:sp>
        <p:nvSpPr>
          <p:cNvPr id="195" name="Google Shape;195;g22afcf5152d_0_26"/>
          <p:cNvSpPr txBox="1"/>
          <p:nvPr>
            <p:ph type="title"/>
          </p:nvPr>
        </p:nvSpPr>
        <p:spPr>
          <a:xfrm>
            <a:off x="228225" y="118500"/>
            <a:ext cx="8604000" cy="56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Criteria resources</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2afcf5152d_0_31"/>
          <p:cNvSpPr txBox="1"/>
          <p:nvPr>
            <p:ph type="title"/>
          </p:nvPr>
        </p:nvSpPr>
        <p:spPr>
          <a:xfrm>
            <a:off x="221500" y="111750"/>
            <a:ext cx="8454300" cy="5694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3800"/>
              <a:buNone/>
            </a:pPr>
            <a:r>
              <a:rPr lang="en" sz="2500"/>
              <a:t>InterQual Transparency tool</a:t>
            </a:r>
            <a:endParaRPr sz="2500"/>
          </a:p>
        </p:txBody>
      </p:sp>
      <p:pic>
        <p:nvPicPr>
          <p:cNvPr id="201" name="Google Shape;201;g22afcf5152d_0_31"/>
          <p:cNvPicPr preferRelativeResize="0"/>
          <p:nvPr/>
        </p:nvPicPr>
        <p:blipFill rotWithShape="1">
          <a:blip r:embed="rId3">
            <a:alphaModFix/>
          </a:blip>
          <a:srcRect b="0" l="0" r="921" t="0"/>
          <a:stretch/>
        </p:blipFill>
        <p:spPr>
          <a:xfrm>
            <a:off x="1387750" y="1084750"/>
            <a:ext cx="6218724" cy="3753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272c19d053_0_4"/>
          <p:cNvSpPr txBox="1"/>
          <p:nvPr>
            <p:ph type="title"/>
          </p:nvPr>
        </p:nvSpPr>
        <p:spPr>
          <a:xfrm>
            <a:off x="514800" y="1666500"/>
            <a:ext cx="8114400" cy="9543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6800"/>
              <a:buNone/>
            </a:pPr>
            <a:r>
              <a:rPr lang="en" sz="5000"/>
              <a:t>PA Submission</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272c19d053_0_39"/>
          <p:cNvSpPr txBox="1"/>
          <p:nvPr>
            <p:ph type="title"/>
          </p:nvPr>
        </p:nvSpPr>
        <p:spPr>
          <a:xfrm>
            <a:off x="688325" y="2017275"/>
            <a:ext cx="3608400" cy="1448400"/>
          </a:xfrm>
          <a:prstGeom prst="rect">
            <a:avLst/>
          </a:prstGeom>
          <a:noFill/>
          <a:ln>
            <a:noFill/>
          </a:ln>
        </p:spPr>
        <p:txBody>
          <a:bodyPr anchorCtr="0" anchor="b" bIns="91425" lIns="91425" spcFirstLastPara="1" rIns="91425" wrap="square" tIns="91425">
            <a:spAutoFit/>
          </a:bodyPr>
          <a:lstStyle/>
          <a:p>
            <a:pPr indent="-342900" lvl="0" marL="457200" rtl="0" algn="l">
              <a:lnSpc>
                <a:spcPct val="115000"/>
              </a:lnSpc>
              <a:spcBef>
                <a:spcPts val="0"/>
              </a:spcBef>
              <a:spcAft>
                <a:spcPts val="0"/>
              </a:spcAft>
              <a:buSzPts val="1800"/>
              <a:buChar char="❏"/>
            </a:pPr>
            <a:r>
              <a:rPr b="0" lang="en" sz="1800"/>
              <a:t>Mute </a:t>
            </a:r>
            <a:endParaRPr b="0" sz="1800"/>
          </a:p>
          <a:p>
            <a:pPr indent="-342900" lvl="0" marL="457200" rtl="0" algn="l">
              <a:lnSpc>
                <a:spcPct val="115000"/>
              </a:lnSpc>
              <a:spcBef>
                <a:spcPts val="0"/>
              </a:spcBef>
              <a:spcAft>
                <a:spcPts val="0"/>
              </a:spcAft>
              <a:buSzPts val="1800"/>
              <a:buChar char="❏"/>
            </a:pPr>
            <a:r>
              <a:rPr b="0" lang="en" sz="1800"/>
              <a:t>Video </a:t>
            </a:r>
            <a:endParaRPr b="0" sz="1800"/>
          </a:p>
          <a:p>
            <a:pPr indent="-342900" lvl="0" marL="457200" rtl="0" algn="l">
              <a:lnSpc>
                <a:spcPct val="115000"/>
              </a:lnSpc>
              <a:spcBef>
                <a:spcPts val="0"/>
              </a:spcBef>
              <a:spcAft>
                <a:spcPts val="0"/>
              </a:spcAft>
              <a:buSzPts val="1800"/>
              <a:buChar char="❏"/>
            </a:pPr>
            <a:r>
              <a:rPr b="0" lang="en" sz="1800"/>
              <a:t>Questions</a:t>
            </a:r>
            <a:endParaRPr b="0" sz="1800"/>
          </a:p>
          <a:p>
            <a:pPr indent="0" lvl="0" marL="457200" rtl="0" algn="l">
              <a:lnSpc>
                <a:spcPct val="100000"/>
              </a:lnSpc>
              <a:spcBef>
                <a:spcPts val="0"/>
              </a:spcBef>
              <a:spcAft>
                <a:spcPts val="0"/>
              </a:spcAft>
              <a:buSzPts val="3800"/>
              <a:buNone/>
            </a:pPr>
            <a:r>
              <a:t/>
            </a:r>
            <a:endParaRPr sz="2000"/>
          </a:p>
        </p:txBody>
      </p:sp>
      <p:sp>
        <p:nvSpPr>
          <p:cNvPr id="107" name="Google Shape;107;g1272c19d053_0_39"/>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ctr">
              <a:lnSpc>
                <a:spcPct val="115000"/>
              </a:lnSpc>
              <a:spcBef>
                <a:spcPts val="0"/>
              </a:spcBef>
              <a:spcAft>
                <a:spcPts val="0"/>
              </a:spcAft>
              <a:buSzPts val="1800"/>
              <a:buNone/>
            </a:pPr>
            <a:r>
              <a:rPr lang="en" sz="3800">
                <a:solidFill>
                  <a:schemeClr val="accent4"/>
                </a:solidFill>
                <a:latin typeface="Open Sans ExtraBold"/>
                <a:ea typeface="Open Sans ExtraBold"/>
                <a:cs typeface="Open Sans ExtraBold"/>
                <a:sym typeface="Open Sans ExtraBold"/>
              </a:rPr>
              <a:t>Training expectations</a:t>
            </a:r>
            <a:endParaRPr sz="3800">
              <a:solidFill>
                <a:schemeClr val="accent4"/>
              </a:solidFill>
              <a:latin typeface="Open Sans ExtraBold"/>
              <a:ea typeface="Open Sans ExtraBold"/>
              <a:cs typeface="Open Sans ExtraBold"/>
              <a:sym typeface="Open Sans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272c19d053_0_31"/>
          <p:cNvSpPr txBox="1"/>
          <p:nvPr>
            <p:ph idx="1" type="body"/>
          </p:nvPr>
        </p:nvSpPr>
        <p:spPr>
          <a:xfrm>
            <a:off x="207900" y="690750"/>
            <a:ext cx="8624400" cy="38781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Char char="●"/>
            </a:pPr>
            <a:r>
              <a:rPr lang="en">
                <a:solidFill>
                  <a:schemeClr val="dk2"/>
                </a:solidFill>
              </a:rPr>
              <a:t>All p</a:t>
            </a:r>
            <a:r>
              <a:rPr lang="en">
                <a:solidFill>
                  <a:schemeClr val="dk2"/>
                </a:solidFill>
              </a:rPr>
              <a:t>rior authorization requests are required through the PRISM portal. </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rgbClr val="222222"/>
                </a:solidFill>
                <a:highlight>
                  <a:schemeClr val="lt1"/>
                </a:highlight>
              </a:rPr>
              <a:t>If you do not have access to the PRISM portal, please contact </a:t>
            </a:r>
            <a:r>
              <a:rPr lang="en" u="sng">
                <a:solidFill>
                  <a:schemeClr val="dk1"/>
                </a:solidFill>
                <a:highlight>
                  <a:schemeClr val="lt1"/>
                </a:highlight>
                <a:hlinkClick r:id="rId3">
                  <a:extLst>
                    <a:ext uri="{A12FA001-AC4F-418D-AE19-62706E023703}">
                      <ahyp:hlinkClr val="tx"/>
                    </a:ext>
                  </a:extLst>
                </a:hlinkClick>
              </a:rPr>
              <a:t>providerenroll@utah.gov</a:t>
            </a:r>
            <a:r>
              <a:rPr lang="en">
                <a:solidFill>
                  <a:srgbClr val="222222"/>
                </a:solidFill>
                <a:highlight>
                  <a:schemeClr val="lt1"/>
                </a:highlight>
              </a:rPr>
              <a:t> to get registered today. </a:t>
            </a:r>
            <a:endParaRPr>
              <a:solidFill>
                <a:srgbClr val="222222"/>
              </a:solidFill>
              <a:highlight>
                <a:schemeClr val="lt1"/>
              </a:highlight>
            </a:endParaRPr>
          </a:p>
          <a:p>
            <a:pPr indent="-330200" lvl="0" marL="457200" rtl="0" algn="l">
              <a:lnSpc>
                <a:spcPct val="100000"/>
              </a:lnSpc>
              <a:spcBef>
                <a:spcPts val="1000"/>
              </a:spcBef>
              <a:spcAft>
                <a:spcPts val="0"/>
              </a:spcAft>
              <a:buClr>
                <a:srgbClr val="222222"/>
              </a:buClr>
              <a:buSzPts val="1600"/>
              <a:buChar char="●"/>
            </a:pPr>
            <a:r>
              <a:rPr lang="en">
                <a:solidFill>
                  <a:srgbClr val="222222"/>
                </a:solidFill>
                <a:highlight>
                  <a:schemeClr val="lt1"/>
                </a:highlight>
              </a:rPr>
              <a:t>Select the “PA” Tab, “PA </a:t>
            </a:r>
            <a:r>
              <a:rPr lang="en">
                <a:solidFill>
                  <a:srgbClr val="222222"/>
                </a:solidFill>
                <a:highlight>
                  <a:schemeClr val="lt1"/>
                </a:highlight>
              </a:rPr>
              <a:t>request</a:t>
            </a:r>
            <a:r>
              <a:rPr lang="en">
                <a:solidFill>
                  <a:srgbClr val="222222"/>
                </a:solidFill>
                <a:highlight>
                  <a:schemeClr val="lt1"/>
                </a:highlight>
              </a:rPr>
              <a:t> list” , “Add New </a:t>
            </a:r>
            <a:r>
              <a:rPr lang="en">
                <a:solidFill>
                  <a:srgbClr val="222222"/>
                </a:solidFill>
                <a:highlight>
                  <a:schemeClr val="lt1"/>
                </a:highlight>
              </a:rPr>
              <a:t>Request</a:t>
            </a:r>
            <a:r>
              <a:rPr lang="en">
                <a:solidFill>
                  <a:srgbClr val="222222"/>
                </a:solidFill>
                <a:highlight>
                  <a:schemeClr val="lt1"/>
                </a:highlight>
              </a:rPr>
              <a:t>” </a:t>
            </a:r>
            <a:endParaRPr>
              <a:solidFill>
                <a:srgbClr val="222222"/>
              </a:solidFill>
              <a:highlight>
                <a:schemeClr val="lt1"/>
              </a:highlight>
            </a:endParaRPr>
          </a:p>
          <a:p>
            <a:pPr indent="-330200" lvl="0" marL="457200" rtl="0" algn="l">
              <a:lnSpc>
                <a:spcPct val="100000"/>
              </a:lnSpc>
              <a:spcBef>
                <a:spcPts val="1000"/>
              </a:spcBef>
              <a:spcAft>
                <a:spcPts val="0"/>
              </a:spcAft>
              <a:buClr>
                <a:srgbClr val="222222"/>
              </a:buClr>
              <a:buSzPts val="1600"/>
              <a:buChar char="●"/>
            </a:pPr>
            <a:r>
              <a:rPr lang="en">
                <a:solidFill>
                  <a:srgbClr val="222222"/>
                </a:solidFill>
                <a:highlight>
                  <a:schemeClr val="lt1"/>
                </a:highlight>
              </a:rPr>
              <a:t>Informational blurbs for providers attached to all correspondence or placed in comments section.</a:t>
            </a:r>
            <a:endParaRPr>
              <a:solidFill>
                <a:srgbClr val="222222"/>
              </a:solidFill>
              <a:highlight>
                <a:schemeClr val="lt1"/>
              </a:highlight>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Submit only requests for Fee for Service members or carve-out services.</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Provide contact information for a person who can speak on behalf of the PA request (not generic information). </a:t>
            </a:r>
            <a:endParaRPr>
              <a:solidFill>
                <a:schemeClr val="dk2"/>
              </a:solidFill>
            </a:endParaRPr>
          </a:p>
          <a:p>
            <a:pPr indent="0" lvl="0" marL="457200" rtl="0" algn="l">
              <a:lnSpc>
                <a:spcPct val="100000"/>
              </a:lnSpc>
              <a:spcBef>
                <a:spcPts val="1000"/>
              </a:spcBef>
              <a:spcAft>
                <a:spcPts val="1000"/>
              </a:spcAft>
              <a:buSzPts val="1600"/>
              <a:buNone/>
            </a:pPr>
            <a:r>
              <a:t/>
            </a:r>
            <a:endParaRPr>
              <a:solidFill>
                <a:schemeClr val="dk2"/>
              </a:solidFill>
            </a:endParaRPr>
          </a:p>
        </p:txBody>
      </p:sp>
      <p:sp>
        <p:nvSpPr>
          <p:cNvPr id="212" name="Google Shape;212;g1272c19d053_0_31"/>
          <p:cNvSpPr txBox="1"/>
          <p:nvPr>
            <p:ph type="title"/>
          </p:nvPr>
        </p:nvSpPr>
        <p:spPr>
          <a:xfrm>
            <a:off x="208025" y="111750"/>
            <a:ext cx="8624400" cy="579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sz="2500"/>
              <a:t>How to submit a PA</a:t>
            </a:r>
            <a:endParaRPr sz="2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79d0c1b6ad_0_5"/>
          <p:cNvSpPr txBox="1"/>
          <p:nvPr>
            <p:ph type="title"/>
          </p:nvPr>
        </p:nvSpPr>
        <p:spPr>
          <a:xfrm>
            <a:off x="228225" y="118500"/>
            <a:ext cx="8604000" cy="5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Tips and tricks	</a:t>
            </a:r>
            <a:endParaRPr sz="2500"/>
          </a:p>
        </p:txBody>
      </p:sp>
      <p:sp>
        <p:nvSpPr>
          <p:cNvPr id="218" name="Google Shape;218;g279d0c1b6ad_0_5"/>
          <p:cNvSpPr txBox="1"/>
          <p:nvPr>
            <p:ph idx="1" type="body"/>
          </p:nvPr>
        </p:nvSpPr>
        <p:spPr>
          <a:xfrm>
            <a:off x="228225" y="684000"/>
            <a:ext cx="8604000" cy="38850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b="1" lang="en"/>
              <a:t>Notifications</a:t>
            </a:r>
            <a:r>
              <a:rPr lang="en"/>
              <a:t>: You will receive notifications for all status changes and determinations on submitted requests. </a:t>
            </a:r>
            <a:endParaRPr/>
          </a:p>
          <a:p>
            <a:pPr indent="-330200" lvl="1" marL="914400" rtl="0" algn="l">
              <a:lnSpc>
                <a:spcPct val="100000"/>
              </a:lnSpc>
              <a:spcBef>
                <a:spcPts val="1000"/>
              </a:spcBef>
              <a:spcAft>
                <a:spcPts val="0"/>
              </a:spcAft>
              <a:buSzPts val="1600"/>
              <a:buChar char="○"/>
            </a:pPr>
            <a:r>
              <a:rPr lang="en"/>
              <a:t>View notifications from your “My Inbox” tab. </a:t>
            </a:r>
            <a:endParaRPr/>
          </a:p>
          <a:p>
            <a:pPr indent="-330200" lvl="0" marL="457200" rtl="0" algn="l">
              <a:lnSpc>
                <a:spcPct val="100000"/>
              </a:lnSpc>
              <a:spcBef>
                <a:spcPts val="1000"/>
              </a:spcBef>
              <a:spcAft>
                <a:spcPts val="0"/>
              </a:spcAft>
              <a:buSzPts val="1600"/>
              <a:buChar char="●"/>
            </a:pPr>
            <a:r>
              <a:rPr b="1" lang="en"/>
              <a:t>Correspondence letters / documentation</a:t>
            </a:r>
            <a:r>
              <a:rPr lang="en"/>
              <a:t>: Found in each tracking number under the “paperclip” in upper right corner. These can be printed anytime. </a:t>
            </a:r>
            <a:endParaRPr/>
          </a:p>
          <a:p>
            <a:pPr indent="-330200" lvl="0" marL="457200" rtl="0" algn="l">
              <a:lnSpc>
                <a:spcPct val="100000"/>
              </a:lnSpc>
              <a:spcBef>
                <a:spcPts val="1000"/>
              </a:spcBef>
              <a:spcAft>
                <a:spcPts val="0"/>
              </a:spcAft>
              <a:buSzPts val="1600"/>
              <a:buChar char="●"/>
            </a:pPr>
            <a:r>
              <a:rPr b="1" lang="en"/>
              <a:t>Comments</a:t>
            </a:r>
            <a:r>
              <a:rPr lang="en"/>
              <a:t>: Communication directly with reviewer/state staff within the “bubble” icon in upper right corner of each tracking number.</a:t>
            </a:r>
            <a:endParaRPr/>
          </a:p>
          <a:p>
            <a:pPr indent="-330200" lvl="0" marL="457200" rtl="0" algn="l">
              <a:lnSpc>
                <a:spcPct val="100000"/>
              </a:lnSpc>
              <a:spcBef>
                <a:spcPts val="1000"/>
              </a:spcBef>
              <a:spcAft>
                <a:spcPts val="0"/>
              </a:spcAft>
              <a:buSzPts val="1600"/>
              <a:buChar char="●"/>
            </a:pPr>
            <a:r>
              <a:rPr b="1" lang="en"/>
              <a:t>Hospice</a:t>
            </a:r>
            <a:r>
              <a:rPr lang="en"/>
              <a:t>: All admission records require new CTI upload every 60 days to extend the benefit. Enhance rates must align with hospice initial admission to agency. </a:t>
            </a:r>
            <a:endParaRPr/>
          </a:p>
          <a:p>
            <a:pPr indent="0" lvl="0" marL="0" rtl="0" algn="l">
              <a:lnSpc>
                <a:spcPct val="100000"/>
              </a:lnSpc>
              <a:spcBef>
                <a:spcPts val="1000"/>
              </a:spcBef>
              <a:spcAft>
                <a:spcPts val="10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2afcf5152d_0_10"/>
          <p:cNvSpPr txBox="1"/>
          <p:nvPr/>
        </p:nvSpPr>
        <p:spPr>
          <a:xfrm>
            <a:off x="6339350" y="325275"/>
            <a:ext cx="2760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accent4"/>
              </a:solidFill>
              <a:latin typeface="Open Sans"/>
              <a:ea typeface="Open Sans"/>
              <a:cs typeface="Open Sans"/>
              <a:sym typeface="Open Sans"/>
            </a:endParaRPr>
          </a:p>
        </p:txBody>
      </p:sp>
      <p:pic>
        <p:nvPicPr>
          <p:cNvPr id="224" name="Google Shape;224;g22afcf5152d_0_10"/>
          <p:cNvPicPr preferRelativeResize="0"/>
          <p:nvPr/>
        </p:nvPicPr>
        <p:blipFill rotWithShape="1">
          <a:blip r:embed="rId3">
            <a:alphaModFix/>
          </a:blip>
          <a:srcRect b="0" l="0" r="0" t="0"/>
          <a:stretch/>
        </p:blipFill>
        <p:spPr>
          <a:xfrm>
            <a:off x="152400" y="152400"/>
            <a:ext cx="8311449" cy="4877649"/>
          </a:xfrm>
          <a:prstGeom prst="rect">
            <a:avLst/>
          </a:prstGeom>
          <a:noFill/>
          <a:ln>
            <a:noFill/>
          </a:ln>
        </p:spPr>
      </p:pic>
      <p:sp>
        <p:nvSpPr>
          <p:cNvPr id="225" name="Google Shape;225;g22afcf5152d_0_10"/>
          <p:cNvSpPr txBox="1"/>
          <p:nvPr>
            <p:ph type="title"/>
          </p:nvPr>
        </p:nvSpPr>
        <p:spPr>
          <a:xfrm>
            <a:off x="5861900" y="-290325"/>
            <a:ext cx="3275100" cy="2164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333"/>
              <a:buNone/>
            </a:pPr>
            <a:r>
              <a:rPr lang="en" sz="2500"/>
              <a:t>Prior authorization process  </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2afcf5152d_0_0"/>
          <p:cNvSpPr txBox="1"/>
          <p:nvPr>
            <p:ph idx="1" type="body"/>
          </p:nvPr>
        </p:nvSpPr>
        <p:spPr>
          <a:xfrm>
            <a:off x="228300" y="697525"/>
            <a:ext cx="8604000" cy="4143000"/>
          </a:xfrm>
          <a:prstGeom prst="rect">
            <a:avLst/>
          </a:prstGeom>
          <a:noFill/>
          <a:ln>
            <a:noFill/>
          </a:ln>
        </p:spPr>
        <p:txBody>
          <a:bodyPr anchorCtr="0" anchor="t" bIns="91425" lIns="91425" spcFirstLastPara="1" rIns="91425" wrap="square" tIns="91425">
            <a:noAutofit/>
          </a:bodyPr>
          <a:lstStyle/>
          <a:p>
            <a:pPr indent="-177800" lvl="0" marL="177800" rtl="0" algn="l">
              <a:lnSpc>
                <a:spcPct val="100000"/>
              </a:lnSpc>
              <a:spcBef>
                <a:spcPts val="0"/>
              </a:spcBef>
              <a:spcAft>
                <a:spcPts val="0"/>
              </a:spcAft>
              <a:buClr>
                <a:schemeClr val="dk2"/>
              </a:buClr>
              <a:buSzPts val="1600"/>
              <a:buChar char="●"/>
            </a:pPr>
            <a:r>
              <a:rPr b="1" lang="en">
                <a:solidFill>
                  <a:schemeClr val="dk2"/>
                </a:solidFill>
              </a:rPr>
              <a:t>Approved or Denied</a:t>
            </a:r>
            <a:endParaRPr b="1">
              <a:solidFill>
                <a:schemeClr val="dk2"/>
              </a:solidFill>
            </a:endParaRPr>
          </a:p>
          <a:p>
            <a:pPr indent="0" lvl="0" marL="0" rtl="0" algn="l">
              <a:lnSpc>
                <a:spcPct val="100000"/>
              </a:lnSpc>
              <a:spcBef>
                <a:spcPts val="0"/>
              </a:spcBef>
              <a:spcAft>
                <a:spcPts val="0"/>
              </a:spcAft>
              <a:buNone/>
            </a:pPr>
            <a:r>
              <a:t/>
            </a:r>
            <a:endParaRPr>
              <a:solidFill>
                <a:schemeClr val="dk2"/>
              </a:solidFill>
            </a:endParaRPr>
          </a:p>
          <a:p>
            <a:pPr indent="-177800" lvl="0" marL="177800" rtl="0" algn="l">
              <a:lnSpc>
                <a:spcPct val="100000"/>
              </a:lnSpc>
              <a:spcBef>
                <a:spcPts val="0"/>
              </a:spcBef>
              <a:spcAft>
                <a:spcPts val="0"/>
              </a:spcAft>
              <a:buClr>
                <a:schemeClr val="dk2"/>
              </a:buClr>
              <a:buSzPts val="1600"/>
              <a:buChar char="●"/>
            </a:pPr>
            <a:r>
              <a:rPr b="1" lang="en">
                <a:solidFill>
                  <a:schemeClr val="dk2"/>
                </a:solidFill>
              </a:rPr>
              <a:t>Returned</a:t>
            </a:r>
            <a:endParaRPr b="1">
              <a:solidFill>
                <a:schemeClr val="dk2"/>
              </a:solidFill>
            </a:endParaRPr>
          </a:p>
          <a:p>
            <a:pPr indent="-190500" lvl="1" marL="520700" rtl="0" algn="l">
              <a:lnSpc>
                <a:spcPct val="100000"/>
              </a:lnSpc>
              <a:spcBef>
                <a:spcPts val="0"/>
              </a:spcBef>
              <a:spcAft>
                <a:spcPts val="0"/>
              </a:spcAft>
              <a:buClr>
                <a:schemeClr val="dk2"/>
              </a:buClr>
              <a:buSzPts val="1600"/>
              <a:buFont typeface="Arial"/>
              <a:buChar char="○"/>
            </a:pPr>
            <a:r>
              <a:rPr lang="en">
                <a:solidFill>
                  <a:schemeClr val="dk2"/>
                </a:solidFill>
              </a:rPr>
              <a:t>Clinical - You will receive </a:t>
            </a:r>
            <a:r>
              <a:rPr lang="en">
                <a:solidFill>
                  <a:schemeClr val="dk2"/>
                </a:solidFill>
              </a:rPr>
              <a:t>notification of </a:t>
            </a:r>
            <a:r>
              <a:rPr lang="en">
                <a:solidFill>
                  <a:schemeClr val="dk2"/>
                </a:solidFill>
              </a:rPr>
              <a:t>return letter addressing what clinical documentation is missing.</a:t>
            </a:r>
            <a:endParaRPr>
              <a:solidFill>
                <a:schemeClr val="dk2"/>
              </a:solidFill>
            </a:endParaRPr>
          </a:p>
          <a:p>
            <a:pPr indent="-190500" lvl="2" marL="939800" rtl="0" algn="l">
              <a:lnSpc>
                <a:spcPct val="100000"/>
              </a:lnSpc>
              <a:spcBef>
                <a:spcPts val="0"/>
              </a:spcBef>
              <a:spcAft>
                <a:spcPts val="0"/>
              </a:spcAft>
              <a:buClr>
                <a:schemeClr val="dk2"/>
              </a:buClr>
              <a:buSzPts val="1600"/>
              <a:buFont typeface="Arial"/>
              <a:buChar char="■"/>
            </a:pPr>
            <a:r>
              <a:rPr lang="en">
                <a:solidFill>
                  <a:schemeClr val="dk2"/>
                </a:solidFill>
              </a:rPr>
              <a:t>Upload new documentation to the tracking number that was provided on the return letter. Access this under the “PA” tab and then go to “PA Request List”.</a:t>
            </a:r>
            <a:endParaRPr>
              <a:solidFill>
                <a:schemeClr val="dk2"/>
              </a:solidFill>
            </a:endParaRPr>
          </a:p>
          <a:p>
            <a:pPr indent="-190500" lvl="2" marL="939800" rtl="0" algn="l">
              <a:lnSpc>
                <a:spcPct val="100000"/>
              </a:lnSpc>
              <a:spcBef>
                <a:spcPts val="0"/>
              </a:spcBef>
              <a:spcAft>
                <a:spcPts val="0"/>
              </a:spcAft>
              <a:buClr>
                <a:schemeClr val="dk2"/>
              </a:buClr>
              <a:buSzPts val="1600"/>
              <a:buFont typeface="Arial"/>
              <a:buChar char="■"/>
            </a:pPr>
            <a:r>
              <a:rPr lang="en">
                <a:solidFill>
                  <a:schemeClr val="dk2"/>
                </a:solidFill>
              </a:rPr>
              <a:t>Please </a:t>
            </a:r>
            <a:r>
              <a:rPr b="1" lang="en">
                <a:solidFill>
                  <a:schemeClr val="dk2"/>
                </a:solidFill>
              </a:rPr>
              <a:t>do not</a:t>
            </a:r>
            <a:r>
              <a:rPr lang="en">
                <a:solidFill>
                  <a:schemeClr val="dk2"/>
                </a:solidFill>
              </a:rPr>
              <a:t> create a duplicate or new entry for a return.</a:t>
            </a:r>
            <a:endParaRPr>
              <a:solidFill>
                <a:schemeClr val="dk2"/>
              </a:solidFill>
            </a:endParaRPr>
          </a:p>
          <a:p>
            <a:pPr indent="-190500" lvl="2" marL="939800" rtl="0" algn="l">
              <a:lnSpc>
                <a:spcPct val="100000"/>
              </a:lnSpc>
              <a:spcBef>
                <a:spcPts val="0"/>
              </a:spcBef>
              <a:spcAft>
                <a:spcPts val="0"/>
              </a:spcAft>
              <a:buClr>
                <a:schemeClr val="dk2"/>
              </a:buClr>
              <a:buSzPts val="1600"/>
              <a:buFont typeface="Arial"/>
              <a:buChar char="■"/>
            </a:pPr>
            <a:r>
              <a:rPr lang="en">
                <a:solidFill>
                  <a:schemeClr val="dk2"/>
                </a:solidFill>
              </a:rPr>
              <a:t>Address every issue that was mentioned in the return letter.</a:t>
            </a:r>
            <a:endParaRPr>
              <a:solidFill>
                <a:schemeClr val="dk2"/>
              </a:solidFill>
            </a:endParaRPr>
          </a:p>
          <a:p>
            <a:pPr indent="-330200" lvl="0" marL="457200" rtl="0" algn="l">
              <a:lnSpc>
                <a:spcPct val="100000"/>
              </a:lnSpc>
              <a:spcBef>
                <a:spcPts val="1000"/>
              </a:spcBef>
              <a:spcAft>
                <a:spcPts val="0"/>
              </a:spcAft>
              <a:buClr>
                <a:schemeClr val="dk2"/>
              </a:buClr>
              <a:buSzPts val="1600"/>
              <a:buFont typeface="Arial"/>
              <a:buChar char="●"/>
            </a:pPr>
            <a:r>
              <a:rPr b="1" lang="en">
                <a:solidFill>
                  <a:schemeClr val="dk2"/>
                </a:solidFill>
              </a:rPr>
              <a:t>No action or cancelled </a:t>
            </a:r>
            <a:endParaRPr b="1">
              <a:solidFill>
                <a:schemeClr val="dk2"/>
              </a:solidFill>
            </a:endParaRPr>
          </a:p>
          <a:p>
            <a:pPr indent="-330200" lvl="1" marL="914400" rtl="0" algn="l">
              <a:lnSpc>
                <a:spcPct val="100000"/>
              </a:lnSpc>
              <a:spcBef>
                <a:spcPts val="1000"/>
              </a:spcBef>
              <a:spcAft>
                <a:spcPts val="0"/>
              </a:spcAft>
              <a:buClr>
                <a:schemeClr val="dk2"/>
              </a:buClr>
              <a:buSzPts val="1600"/>
              <a:buFont typeface="Arial"/>
              <a:buChar char="○"/>
            </a:pPr>
            <a:r>
              <a:rPr lang="en">
                <a:solidFill>
                  <a:schemeClr val="dk2"/>
                </a:solidFill>
              </a:rPr>
              <a:t>No action - Requests that do not require any action by the PA team (e.g. code does not require prior authorization or member is not eligible for Medicaid). </a:t>
            </a:r>
            <a:endParaRPr>
              <a:solidFill>
                <a:schemeClr val="dk2"/>
              </a:solidFill>
            </a:endParaRPr>
          </a:p>
          <a:p>
            <a:pPr indent="-330200" lvl="1" marL="914400" rtl="0" algn="l">
              <a:lnSpc>
                <a:spcPct val="100000"/>
              </a:lnSpc>
              <a:spcBef>
                <a:spcPts val="1000"/>
              </a:spcBef>
              <a:spcAft>
                <a:spcPts val="1000"/>
              </a:spcAft>
              <a:buClr>
                <a:schemeClr val="dk2"/>
              </a:buClr>
              <a:buSzPts val="1600"/>
              <a:buFont typeface="Arial"/>
              <a:buChar char="○"/>
            </a:pPr>
            <a:r>
              <a:rPr lang="en">
                <a:solidFill>
                  <a:schemeClr val="dk2"/>
                </a:solidFill>
              </a:rPr>
              <a:t>Cancelled - Requests that provider would like to be withdrawn or if the request is a duplicate.</a:t>
            </a:r>
            <a:endParaRPr/>
          </a:p>
        </p:txBody>
      </p:sp>
      <p:sp>
        <p:nvSpPr>
          <p:cNvPr id="231" name="Google Shape;231;g22afcf5152d_0_0"/>
          <p:cNvSpPr txBox="1"/>
          <p:nvPr>
            <p:ph type="title"/>
          </p:nvPr>
        </p:nvSpPr>
        <p:spPr>
          <a:xfrm>
            <a:off x="228225" y="105025"/>
            <a:ext cx="8604000" cy="59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What happens to my request?</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35" name="Shape 235"/>
        <p:cNvGrpSpPr/>
        <p:nvPr/>
      </p:nvGrpSpPr>
      <p:grpSpPr>
        <a:xfrm>
          <a:off x="0" y="0"/>
          <a:ext cx="0" cy="0"/>
          <a:chOff x="0" y="0"/>
          <a:chExt cx="0" cy="0"/>
        </a:xfrm>
      </p:grpSpPr>
      <p:sp>
        <p:nvSpPr>
          <p:cNvPr id="236" name="Google Shape;236;g2e254e1f89e_0_0"/>
          <p:cNvSpPr txBox="1"/>
          <p:nvPr>
            <p:ph type="title"/>
          </p:nvPr>
        </p:nvSpPr>
        <p:spPr>
          <a:xfrm>
            <a:off x="514800" y="1666500"/>
            <a:ext cx="8114400" cy="9543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6800"/>
              <a:buNone/>
            </a:pPr>
            <a:r>
              <a:rPr lang="en" sz="5000"/>
              <a:t>Questions</a:t>
            </a:r>
            <a:endParaRPr sz="6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e254e1f89e_0_12"/>
          <p:cNvSpPr txBox="1"/>
          <p:nvPr>
            <p:ph idx="1" type="body"/>
          </p:nvPr>
        </p:nvSpPr>
        <p:spPr>
          <a:xfrm>
            <a:off x="221400" y="677400"/>
            <a:ext cx="8610900" cy="4112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b="1" lang="en"/>
              <a:t>ABA therapy billing</a:t>
            </a:r>
            <a:r>
              <a:rPr lang="en"/>
              <a:t>  </a:t>
            </a:r>
            <a:endParaRPr/>
          </a:p>
          <a:p>
            <a:pPr indent="-330200" lvl="1" marL="914400" rtl="0" algn="l">
              <a:lnSpc>
                <a:spcPct val="100000"/>
              </a:lnSpc>
              <a:spcBef>
                <a:spcPts val="1000"/>
              </a:spcBef>
              <a:spcAft>
                <a:spcPts val="0"/>
              </a:spcAft>
              <a:buSzPts val="1600"/>
              <a:buChar char="○"/>
            </a:pPr>
            <a:r>
              <a:rPr lang="en"/>
              <a:t>Codes must contain modifiers for provider type on 97155 and H0032.</a:t>
            </a:r>
            <a:endParaRPr/>
          </a:p>
          <a:p>
            <a:pPr indent="-330200" lvl="0" marL="457200" rtl="0" algn="l">
              <a:lnSpc>
                <a:spcPct val="100000"/>
              </a:lnSpc>
              <a:spcBef>
                <a:spcPts val="1000"/>
              </a:spcBef>
              <a:spcAft>
                <a:spcPts val="0"/>
              </a:spcAft>
              <a:buSzPts val="1600"/>
              <a:buChar char="●"/>
            </a:pPr>
            <a:r>
              <a:rPr b="1" lang="en"/>
              <a:t>PT/ OT</a:t>
            </a:r>
            <a:r>
              <a:rPr lang="en"/>
              <a:t> - See 20 visit allowance prior to PA requirement on CR&amp;L tool</a:t>
            </a:r>
            <a:endParaRPr/>
          </a:p>
          <a:p>
            <a:pPr indent="-330200" lvl="1" marL="914400" rtl="0" algn="l">
              <a:lnSpc>
                <a:spcPct val="100000"/>
              </a:lnSpc>
              <a:spcBef>
                <a:spcPts val="1000"/>
              </a:spcBef>
              <a:spcAft>
                <a:spcPts val="0"/>
              </a:spcAft>
              <a:buSzPts val="1600"/>
              <a:buChar char="○"/>
            </a:pPr>
            <a:r>
              <a:rPr lang="en"/>
              <a:t>Code modifiers </a:t>
            </a:r>
            <a:r>
              <a:rPr lang="en">
                <a:extLst>
                  <a:ext uri="http://customooxmlschemas.google.com/">
                    <go:slidesCustomData xmlns:go="http://customooxmlschemas.google.com/" textRoundtripDataId="1"/>
                  </a:ext>
                </a:extLst>
              </a:rPr>
              <a:t>G</a:t>
            </a:r>
            <a:r>
              <a:rPr lang="en"/>
              <a:t>P(PT) &amp; </a:t>
            </a:r>
            <a:r>
              <a:rPr lang="en"/>
              <a:t>GO(OT) must be included to differentiate type of therapy.</a:t>
            </a:r>
            <a:endParaRPr/>
          </a:p>
          <a:p>
            <a:pPr indent="-330200" lvl="0" marL="457200" rtl="0" algn="l">
              <a:lnSpc>
                <a:spcPct val="100000"/>
              </a:lnSpc>
              <a:spcBef>
                <a:spcPts val="1000"/>
              </a:spcBef>
              <a:spcAft>
                <a:spcPts val="0"/>
              </a:spcAft>
              <a:buSzPts val="1600"/>
              <a:buChar char="●"/>
            </a:pPr>
            <a:r>
              <a:rPr lang="en">
                <a:solidFill>
                  <a:schemeClr val="dk2"/>
                </a:solidFill>
              </a:rPr>
              <a:t>What hospital facility </a:t>
            </a:r>
            <a:r>
              <a:rPr b="1" lang="en">
                <a:solidFill>
                  <a:schemeClr val="dk2"/>
                </a:solidFill>
              </a:rPr>
              <a:t>DME items are covered by Medicaid</a:t>
            </a:r>
            <a:r>
              <a:rPr lang="en">
                <a:solidFill>
                  <a:schemeClr val="dk2"/>
                </a:solidFill>
              </a:rPr>
              <a:t> and what documentation is required?</a:t>
            </a:r>
            <a:endParaRPr>
              <a:solidFill>
                <a:schemeClr val="dk2"/>
              </a:solidFill>
            </a:endParaRPr>
          </a:p>
          <a:p>
            <a:pPr indent="-330200" lvl="1" marL="914400" rtl="0" algn="l">
              <a:lnSpc>
                <a:spcPct val="100000"/>
              </a:lnSpc>
              <a:spcBef>
                <a:spcPts val="1000"/>
              </a:spcBef>
              <a:spcAft>
                <a:spcPts val="0"/>
              </a:spcAft>
              <a:buClr>
                <a:schemeClr val="dk2"/>
              </a:buClr>
              <a:buSzPts val="1600"/>
              <a:buChar char="○"/>
            </a:pPr>
            <a:r>
              <a:rPr lang="en">
                <a:solidFill>
                  <a:schemeClr val="dk2"/>
                </a:solidFill>
              </a:rPr>
              <a:t>Utilize the CR&amp;L tool and DME manual for specific requirements. </a:t>
            </a:r>
            <a:endParaRPr>
              <a:solidFill>
                <a:schemeClr val="dk2"/>
              </a:solidFill>
            </a:endParaRPr>
          </a:p>
          <a:p>
            <a:pPr indent="-330200" lvl="0" marL="457200" rtl="0" algn="l">
              <a:lnSpc>
                <a:spcPct val="100000"/>
              </a:lnSpc>
              <a:spcBef>
                <a:spcPts val="1200"/>
              </a:spcBef>
              <a:spcAft>
                <a:spcPts val="1000"/>
              </a:spcAft>
              <a:buClr>
                <a:schemeClr val="dk2"/>
              </a:buClr>
              <a:buSzPts val="1600"/>
              <a:buChar char="●"/>
            </a:pPr>
            <a:r>
              <a:rPr lang="en">
                <a:solidFill>
                  <a:schemeClr val="dk2"/>
                </a:solidFill>
              </a:rPr>
              <a:t>For any prior authorization request that is approved and a member switches benefits mid-authorization to return back to FFS, no resubmission or additional request will need to be submitted. Authorization is valid for the full period stated on the approval. It is the provider’s responsibility to check eligibility prior to billing. </a:t>
            </a:r>
            <a:endParaRPr>
              <a:solidFill>
                <a:schemeClr val="dk2"/>
              </a:solidFill>
            </a:endParaRPr>
          </a:p>
        </p:txBody>
      </p:sp>
      <p:sp>
        <p:nvSpPr>
          <p:cNvPr id="242" name="Google Shape;242;g2e254e1f89e_0_12"/>
          <p:cNvSpPr txBox="1"/>
          <p:nvPr>
            <p:ph type="title"/>
          </p:nvPr>
        </p:nvSpPr>
        <p:spPr>
          <a:xfrm>
            <a:off x="221500" y="118500"/>
            <a:ext cx="8610900" cy="55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Questions? 	</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Image result for q and a's clipart" id="247" name="Google Shape;247;g127b0c22a09_1_4"/>
          <p:cNvPicPr preferRelativeResize="0"/>
          <p:nvPr/>
        </p:nvPicPr>
        <p:blipFill rotWithShape="1">
          <a:blip r:embed="rId3">
            <a:alphaModFix/>
          </a:blip>
          <a:srcRect b="0" l="0" r="0" t="0"/>
          <a:stretch/>
        </p:blipFill>
        <p:spPr>
          <a:xfrm>
            <a:off x="5187008" y="687771"/>
            <a:ext cx="3440381" cy="3440381"/>
          </a:xfrm>
          <a:prstGeom prst="rect">
            <a:avLst/>
          </a:prstGeom>
          <a:noFill/>
          <a:ln>
            <a:noFill/>
          </a:ln>
        </p:spPr>
      </p:pic>
      <p:sp>
        <p:nvSpPr>
          <p:cNvPr id="248" name="Google Shape;248;g127b0c22a09_1_4"/>
          <p:cNvSpPr txBox="1"/>
          <p:nvPr>
            <p:ph type="title"/>
          </p:nvPr>
        </p:nvSpPr>
        <p:spPr>
          <a:xfrm>
            <a:off x="265500" y="221099"/>
            <a:ext cx="4045200" cy="1551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800"/>
              <a:buNone/>
            </a:pPr>
            <a:r>
              <a:rPr lang="en"/>
              <a:t>Contact us</a:t>
            </a:r>
            <a:endParaRPr/>
          </a:p>
        </p:txBody>
      </p:sp>
      <p:sp>
        <p:nvSpPr>
          <p:cNvPr id="249" name="Google Shape;249;g127b0c22a09_1_4"/>
          <p:cNvSpPr txBox="1"/>
          <p:nvPr>
            <p:ph idx="1" type="subTitle"/>
          </p:nvPr>
        </p:nvSpPr>
        <p:spPr>
          <a:xfrm>
            <a:off x="265500" y="1990800"/>
            <a:ext cx="4045200" cy="2335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sz="1500">
                <a:solidFill>
                  <a:schemeClr val="dk2"/>
                </a:solidFill>
              </a:rPr>
              <a:t>You may reach prior authorization staff by calling (801) 538-6155 or toll-free </a:t>
            </a:r>
            <a:br>
              <a:rPr lang="en" sz="1500">
                <a:solidFill>
                  <a:schemeClr val="dk2"/>
                </a:solidFill>
              </a:rPr>
            </a:br>
            <a:r>
              <a:rPr lang="en" sz="1500">
                <a:solidFill>
                  <a:schemeClr val="dk2"/>
                </a:solidFill>
              </a:rPr>
              <a:t>1-800-662-9651 and select option 3, </a:t>
            </a:r>
            <a:br>
              <a:rPr lang="en" sz="1500">
                <a:solidFill>
                  <a:schemeClr val="dk2"/>
                </a:solidFill>
              </a:rPr>
            </a:br>
            <a:r>
              <a:rPr lang="en" sz="1500">
                <a:solidFill>
                  <a:schemeClr val="dk2"/>
                </a:solidFill>
              </a:rPr>
              <a:t>option 3, and then choose the </a:t>
            </a:r>
            <a:br>
              <a:rPr lang="en" sz="1500">
                <a:solidFill>
                  <a:schemeClr val="dk2"/>
                </a:solidFill>
              </a:rPr>
            </a:br>
            <a:r>
              <a:rPr lang="en" sz="1500">
                <a:solidFill>
                  <a:schemeClr val="dk2"/>
                </a:solidFill>
              </a:rPr>
              <a:t>appropriate number for the program </a:t>
            </a:r>
            <a:br>
              <a:rPr lang="en" sz="1500">
                <a:solidFill>
                  <a:schemeClr val="dk2"/>
                </a:solidFill>
              </a:rPr>
            </a:br>
            <a:r>
              <a:rPr lang="en" sz="1500">
                <a:solidFill>
                  <a:schemeClr val="dk2"/>
                </a:solidFill>
              </a:rPr>
              <a:t>you are calling about. </a:t>
            </a:r>
            <a:endParaRPr sz="1500">
              <a:solidFill>
                <a:schemeClr val="dk2"/>
              </a:solidFill>
            </a:endParaRPr>
          </a:p>
          <a:p>
            <a:pPr indent="0" lvl="0" marL="0" rtl="0" algn="ctr">
              <a:lnSpc>
                <a:spcPct val="100000"/>
              </a:lnSpc>
              <a:spcBef>
                <a:spcPts val="1000"/>
              </a:spcBef>
              <a:spcAft>
                <a:spcPts val="1000"/>
              </a:spcAft>
              <a:buClr>
                <a:schemeClr val="dk2"/>
              </a:buClr>
              <a:buSzPts val="1600"/>
              <a:buFont typeface="Arial"/>
              <a:buNone/>
            </a:pPr>
            <a:r>
              <a:rPr lang="en" sz="1500">
                <a:solidFill>
                  <a:schemeClr val="dk2"/>
                </a:solidFill>
              </a:rPr>
              <a:t>You may also email PA questions to:</a:t>
            </a:r>
            <a:br>
              <a:rPr lang="en" sz="1500">
                <a:solidFill>
                  <a:schemeClr val="dk2"/>
                </a:solidFill>
              </a:rPr>
            </a:br>
            <a:r>
              <a:rPr b="1" lang="en" sz="1500" u="sng">
                <a:solidFill>
                  <a:schemeClr val="dk1"/>
                </a:solidFill>
                <a:hlinkClick r:id="rId4">
                  <a:extLst>
                    <a:ext uri="{A12FA001-AC4F-418D-AE19-62706E023703}">
                      <ahyp:hlinkClr val="tx"/>
                    </a:ext>
                  </a:extLst>
                </a:hlinkClick>
              </a:rPr>
              <a:t>medicaidcriteria@utah.gov</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800"/>
              <a:buNone/>
            </a:pPr>
            <a:r>
              <a:rPr b="0" lang="en"/>
              <a:t>Agenda</a:t>
            </a:r>
            <a:endParaRPr b="0"/>
          </a:p>
        </p:txBody>
      </p:sp>
      <p:sp>
        <p:nvSpPr>
          <p:cNvPr id="113" name="Google Shape;113;p2"/>
          <p:cNvSpPr txBox="1"/>
          <p:nvPr>
            <p:ph idx="2" type="body"/>
          </p:nvPr>
        </p:nvSpPr>
        <p:spPr>
          <a:xfrm>
            <a:off x="4731300" y="724200"/>
            <a:ext cx="4247100" cy="36951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
              <a:t>Prior Authorization (PA) team </a:t>
            </a:r>
            <a:endParaRPr b="1"/>
          </a:p>
          <a:p>
            <a:pPr indent="-342900" lvl="0" marL="457200" rtl="0" algn="l">
              <a:lnSpc>
                <a:spcPct val="115000"/>
              </a:lnSpc>
              <a:spcBef>
                <a:spcPts val="0"/>
              </a:spcBef>
              <a:spcAft>
                <a:spcPts val="0"/>
              </a:spcAft>
              <a:buSzPts val="1800"/>
              <a:buChar char="❖"/>
            </a:pPr>
            <a:r>
              <a:rPr b="1" lang="en"/>
              <a:t>PRISM</a:t>
            </a:r>
            <a:endParaRPr b="1"/>
          </a:p>
          <a:p>
            <a:pPr indent="-342900" lvl="0" marL="457200" rtl="0" algn="l">
              <a:spcBef>
                <a:spcPts val="0"/>
              </a:spcBef>
              <a:spcAft>
                <a:spcPts val="0"/>
              </a:spcAft>
              <a:buSzPts val="1800"/>
              <a:buChar char="❖"/>
            </a:pPr>
            <a:r>
              <a:rPr b="1" lang="en"/>
              <a:t>PA requirements</a:t>
            </a:r>
            <a:endParaRPr b="1"/>
          </a:p>
          <a:p>
            <a:pPr indent="-342900" lvl="0" marL="457200" rtl="0" algn="l">
              <a:spcBef>
                <a:spcPts val="0"/>
              </a:spcBef>
              <a:spcAft>
                <a:spcPts val="0"/>
              </a:spcAft>
              <a:buSzPts val="1800"/>
              <a:buChar char="❖"/>
            </a:pPr>
            <a:r>
              <a:rPr b="1" lang="en"/>
              <a:t>Criteria resources</a:t>
            </a:r>
            <a:endParaRPr b="1"/>
          </a:p>
          <a:p>
            <a:pPr indent="-342900" lvl="0" marL="457200" rtl="0" algn="l">
              <a:lnSpc>
                <a:spcPct val="115000"/>
              </a:lnSpc>
              <a:spcBef>
                <a:spcPts val="0"/>
              </a:spcBef>
              <a:spcAft>
                <a:spcPts val="0"/>
              </a:spcAft>
              <a:buSzPts val="1800"/>
              <a:buChar char="❖"/>
            </a:pPr>
            <a:r>
              <a:rPr b="1" lang="en"/>
              <a:t>PA Submission</a:t>
            </a:r>
            <a:endParaRPr b="1"/>
          </a:p>
          <a:p>
            <a:pPr indent="-342900" lvl="0" marL="457200" rtl="0" algn="l">
              <a:lnSpc>
                <a:spcPct val="115000"/>
              </a:lnSpc>
              <a:spcBef>
                <a:spcPts val="0"/>
              </a:spcBef>
              <a:spcAft>
                <a:spcPts val="0"/>
              </a:spcAft>
              <a:buSzPts val="1800"/>
              <a:buChar char="❖"/>
            </a:pPr>
            <a:r>
              <a:rPr b="1" lang="en"/>
              <a:t>Open question forum</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27a7657ca1_0_15"/>
          <p:cNvSpPr txBox="1"/>
          <p:nvPr>
            <p:ph type="title"/>
          </p:nvPr>
        </p:nvSpPr>
        <p:spPr>
          <a:xfrm>
            <a:off x="514800" y="818400"/>
            <a:ext cx="8114400" cy="24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t/>
            </a:r>
            <a:endParaRPr b="0" sz="5000"/>
          </a:p>
          <a:p>
            <a:pPr indent="0" lvl="0" marL="0" rtl="0" algn="ctr">
              <a:lnSpc>
                <a:spcPct val="100000"/>
              </a:lnSpc>
              <a:spcBef>
                <a:spcPts val="0"/>
              </a:spcBef>
              <a:spcAft>
                <a:spcPts val="0"/>
              </a:spcAft>
              <a:buSzPts val="3800"/>
              <a:buNone/>
            </a:pPr>
            <a:r>
              <a:rPr b="0" lang="en" sz="5000"/>
              <a:t>Prior Authorization </a:t>
            </a:r>
            <a:endParaRPr b="0" sz="5000"/>
          </a:p>
          <a:p>
            <a:pPr indent="0" lvl="0" marL="0" rtl="0" algn="ctr">
              <a:lnSpc>
                <a:spcPct val="100000"/>
              </a:lnSpc>
              <a:spcBef>
                <a:spcPts val="0"/>
              </a:spcBef>
              <a:spcAft>
                <a:spcPts val="0"/>
              </a:spcAft>
              <a:buSzPts val="3800"/>
              <a:buNone/>
            </a:pPr>
            <a:r>
              <a:rPr b="0" lang="en" sz="5000"/>
              <a:t>(PA) team </a:t>
            </a:r>
            <a:endParaRPr b="0" sz="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27a7657ca1_0_111"/>
          <p:cNvSpPr txBox="1"/>
          <p:nvPr>
            <p:ph type="title"/>
          </p:nvPr>
        </p:nvSpPr>
        <p:spPr>
          <a:xfrm>
            <a:off x="228225" y="118500"/>
            <a:ext cx="8604000" cy="5694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3800"/>
              <a:buNone/>
            </a:pPr>
            <a:r>
              <a:rPr lang="en" sz="2500"/>
              <a:t>Prior Authorization (PA) team </a:t>
            </a:r>
            <a:endParaRPr sz="2500"/>
          </a:p>
        </p:txBody>
      </p:sp>
      <p:sp>
        <p:nvSpPr>
          <p:cNvPr id="124" name="Google Shape;124;g127a7657ca1_0_111"/>
          <p:cNvSpPr txBox="1"/>
          <p:nvPr>
            <p:ph idx="1" type="body"/>
          </p:nvPr>
        </p:nvSpPr>
        <p:spPr>
          <a:xfrm>
            <a:off x="228300" y="684000"/>
            <a:ext cx="8604000" cy="3885000"/>
          </a:xfrm>
          <a:prstGeom prst="rect">
            <a:avLst/>
          </a:prstGeom>
          <a:noFill/>
          <a:ln>
            <a:noFill/>
          </a:ln>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a:t>The prior authorization (PA) team is part of the Office of Healthcare Policy and Authorizations (OHPA) which is in the Utah Department of Health and Human Services (DHHS).</a:t>
            </a:r>
            <a:endParaRPr/>
          </a:p>
          <a:p>
            <a:pPr indent="-330200" lvl="0" marL="457200" rtl="0" algn="l">
              <a:lnSpc>
                <a:spcPct val="100000"/>
              </a:lnSpc>
              <a:spcBef>
                <a:spcPts val="1000"/>
              </a:spcBef>
              <a:spcAft>
                <a:spcPts val="0"/>
              </a:spcAft>
              <a:buSzPts val="1600"/>
              <a:buChar char="●"/>
            </a:pPr>
            <a:r>
              <a:rPr lang="en"/>
              <a:t>Comprised of staff including:</a:t>
            </a:r>
            <a:endParaRPr/>
          </a:p>
          <a:p>
            <a:pPr indent="-330200" lvl="1" marL="914400" rtl="0" algn="l">
              <a:lnSpc>
                <a:spcPct val="100000"/>
              </a:lnSpc>
              <a:spcBef>
                <a:spcPts val="1000"/>
              </a:spcBef>
              <a:spcAft>
                <a:spcPts val="0"/>
              </a:spcAft>
              <a:buSzPts val="1600"/>
              <a:buChar char="○"/>
            </a:pPr>
            <a:r>
              <a:rPr lang="en"/>
              <a:t>Registered nurses </a:t>
            </a:r>
            <a:endParaRPr/>
          </a:p>
          <a:p>
            <a:pPr indent="-330200" lvl="1" marL="914400" rtl="0" algn="l">
              <a:lnSpc>
                <a:spcPct val="100000"/>
              </a:lnSpc>
              <a:spcBef>
                <a:spcPts val="1000"/>
              </a:spcBef>
              <a:spcAft>
                <a:spcPts val="0"/>
              </a:spcAft>
              <a:buSzPts val="1600"/>
              <a:buChar char="○"/>
            </a:pPr>
            <a:r>
              <a:rPr lang="en"/>
              <a:t>Prior authorization review staff</a:t>
            </a:r>
            <a:endParaRPr/>
          </a:p>
          <a:p>
            <a:pPr indent="-330200" lvl="0" marL="457200" rtl="0" algn="l">
              <a:lnSpc>
                <a:spcPct val="100000"/>
              </a:lnSpc>
              <a:spcBef>
                <a:spcPts val="1000"/>
              </a:spcBef>
              <a:spcAft>
                <a:spcPts val="0"/>
              </a:spcAft>
              <a:buSzPts val="1600"/>
              <a:buChar char="●"/>
            </a:pPr>
            <a:r>
              <a:rPr lang="en"/>
              <a:t>There are currently 23 members on the PA team that review requests for 24 different programs. </a:t>
            </a:r>
            <a:endParaRPr/>
          </a:p>
          <a:p>
            <a:pPr indent="0" lvl="0" marL="0" rtl="0" algn="l">
              <a:lnSpc>
                <a:spcPct val="100000"/>
              </a:lnSpc>
              <a:spcBef>
                <a:spcPts val="1000"/>
              </a:spcBef>
              <a:spcAft>
                <a:spcPts val="1000"/>
              </a:spcAft>
              <a:buSzPts val="16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54c0914ea9_0_0"/>
          <p:cNvSpPr txBox="1"/>
          <p:nvPr>
            <p:ph idx="1" type="body"/>
          </p:nvPr>
        </p:nvSpPr>
        <p:spPr>
          <a:xfrm>
            <a:off x="228300" y="690750"/>
            <a:ext cx="8604000" cy="38781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a:t>Functions: </a:t>
            </a:r>
            <a:endParaRPr/>
          </a:p>
          <a:p>
            <a:pPr indent="-330200" lvl="1" marL="914400" rtl="0" algn="l">
              <a:lnSpc>
                <a:spcPct val="100000"/>
              </a:lnSpc>
              <a:spcBef>
                <a:spcPts val="1000"/>
              </a:spcBef>
              <a:spcAft>
                <a:spcPts val="0"/>
              </a:spcAft>
              <a:buSzPts val="1600"/>
              <a:buChar char="○"/>
            </a:pPr>
            <a:r>
              <a:rPr lang="en"/>
              <a:t>Ensure safe, appropriate, and cost-efficient use of services for Fee for Service (FFS) members through the prior authorization process.</a:t>
            </a:r>
            <a:endParaRPr/>
          </a:p>
          <a:p>
            <a:pPr indent="-330200" lvl="1" marL="914400" rtl="0" algn="l">
              <a:lnSpc>
                <a:spcPct val="100000"/>
              </a:lnSpc>
              <a:spcBef>
                <a:spcPts val="1000"/>
              </a:spcBef>
              <a:spcAft>
                <a:spcPts val="0"/>
              </a:spcAft>
              <a:buSzPts val="1600"/>
              <a:buChar char="○"/>
            </a:pPr>
            <a:r>
              <a:rPr lang="en"/>
              <a:t>Collaborate with the medical policy team in the formulation of policy related to prior authorized services.</a:t>
            </a:r>
            <a:endParaRPr/>
          </a:p>
          <a:p>
            <a:pPr indent="-330200" lvl="1" marL="914400" rtl="0" algn="l">
              <a:lnSpc>
                <a:spcPct val="100000"/>
              </a:lnSpc>
              <a:spcBef>
                <a:spcPts val="1000"/>
              </a:spcBef>
              <a:spcAft>
                <a:spcPts val="0"/>
              </a:spcAft>
              <a:buSzPts val="1600"/>
              <a:buChar char="○"/>
            </a:pPr>
            <a:r>
              <a:rPr lang="en"/>
              <a:t>Addresses questions from clinical providers. </a:t>
            </a:r>
            <a:endParaRPr/>
          </a:p>
          <a:p>
            <a:pPr indent="-330200" lvl="1" marL="914400" rtl="0" algn="l">
              <a:lnSpc>
                <a:spcPct val="100000"/>
              </a:lnSpc>
              <a:spcBef>
                <a:spcPts val="1000"/>
              </a:spcBef>
              <a:spcAft>
                <a:spcPts val="0"/>
              </a:spcAft>
              <a:buSzPts val="1600"/>
              <a:buChar char="○"/>
            </a:pPr>
            <a:r>
              <a:rPr lang="en"/>
              <a:t>Refer cases for secondary medical review (medical consultants or Medical Review Committee) for prior authorization determinations.</a:t>
            </a:r>
            <a:endParaRPr/>
          </a:p>
          <a:p>
            <a:pPr indent="-330200" lvl="0" marL="457200" rtl="0" algn="l">
              <a:lnSpc>
                <a:spcPct val="100000"/>
              </a:lnSpc>
              <a:spcBef>
                <a:spcPts val="1000"/>
              </a:spcBef>
              <a:spcAft>
                <a:spcPts val="0"/>
              </a:spcAft>
              <a:buSzPts val="1600"/>
              <a:buChar char="●"/>
            </a:pPr>
            <a:r>
              <a:rPr lang="en"/>
              <a:t>Processed an average of 4,025 prior authorizations per month.</a:t>
            </a:r>
            <a:endParaRPr/>
          </a:p>
          <a:p>
            <a:pPr indent="-330200" lvl="1" marL="914400" rtl="0" algn="l">
              <a:lnSpc>
                <a:spcPct val="100000"/>
              </a:lnSpc>
              <a:spcBef>
                <a:spcPts val="1000"/>
              </a:spcBef>
              <a:spcAft>
                <a:spcPts val="0"/>
              </a:spcAft>
              <a:buSzPts val="1600"/>
              <a:buChar char="○"/>
            </a:pPr>
            <a:r>
              <a:rPr lang="en"/>
              <a:t>The PA team strives for a 7-day turnaround for all routine requests. </a:t>
            </a:r>
            <a:endParaRPr/>
          </a:p>
          <a:p>
            <a:pPr indent="-330200" lvl="0" marL="457200" rtl="0" algn="l">
              <a:lnSpc>
                <a:spcPct val="100000"/>
              </a:lnSpc>
              <a:spcBef>
                <a:spcPts val="1000"/>
              </a:spcBef>
              <a:spcAft>
                <a:spcPts val="0"/>
              </a:spcAft>
              <a:buSzPts val="1600"/>
              <a:buChar char="●"/>
            </a:pPr>
            <a:r>
              <a:rPr lang="en"/>
              <a:t>Receive an average of  311 phone calls per month.</a:t>
            </a:r>
            <a:endParaRPr/>
          </a:p>
          <a:p>
            <a:pPr indent="0" lvl="0" marL="0" rtl="0" algn="l">
              <a:lnSpc>
                <a:spcPct val="100000"/>
              </a:lnSpc>
              <a:spcBef>
                <a:spcPts val="1000"/>
              </a:spcBef>
              <a:spcAft>
                <a:spcPts val="1000"/>
              </a:spcAft>
              <a:buSzPts val="1600"/>
              <a:buNone/>
            </a:pPr>
            <a:r>
              <a:t/>
            </a:r>
            <a:endParaRPr/>
          </a:p>
        </p:txBody>
      </p:sp>
      <p:sp>
        <p:nvSpPr>
          <p:cNvPr id="130" name="Google Shape;130;g254c0914ea9_0_0"/>
          <p:cNvSpPr txBox="1"/>
          <p:nvPr>
            <p:ph type="title"/>
          </p:nvPr>
        </p:nvSpPr>
        <p:spPr>
          <a:xfrm>
            <a:off x="228225" y="118500"/>
            <a:ext cx="8604000" cy="5694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3800"/>
              <a:buNone/>
            </a:pPr>
            <a:r>
              <a:rPr lang="en" sz="2500"/>
              <a:t>Prior Authorization (PA) team </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401325" y="1044000"/>
            <a:ext cx="8244300" cy="24459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333"/>
              <a:buNone/>
            </a:pPr>
            <a:r>
              <a:rPr lang="en" sz="5000"/>
              <a:t>PRISM</a:t>
            </a:r>
            <a:endParaRPr sz="5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54c0914ea9_0_5"/>
          <p:cNvSpPr txBox="1"/>
          <p:nvPr>
            <p:ph type="title"/>
          </p:nvPr>
        </p:nvSpPr>
        <p:spPr>
          <a:xfrm>
            <a:off x="234950" y="105025"/>
            <a:ext cx="8597400" cy="58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PRISM </a:t>
            </a:r>
            <a:endParaRPr sz="2500"/>
          </a:p>
        </p:txBody>
      </p:sp>
      <p:sp>
        <p:nvSpPr>
          <p:cNvPr id="141" name="Google Shape;141;g254c0914ea9_0_5"/>
          <p:cNvSpPr txBox="1"/>
          <p:nvPr>
            <p:ph idx="1" type="body"/>
          </p:nvPr>
        </p:nvSpPr>
        <p:spPr>
          <a:xfrm>
            <a:off x="234900" y="690625"/>
            <a:ext cx="8597400" cy="3971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Char char="●"/>
            </a:pPr>
            <a:r>
              <a:rPr lang="en">
                <a:solidFill>
                  <a:schemeClr val="dk2"/>
                </a:solidFill>
              </a:rPr>
              <a:t>Utah Medicaid replaced the Utah Medicaid Management Information System (MMIS) on April 3, 2023 with a new system </a:t>
            </a:r>
            <a:r>
              <a:rPr b="1" lang="en">
                <a:solidFill>
                  <a:schemeClr val="dk2"/>
                </a:solidFill>
              </a:rPr>
              <a:t>PRISM</a:t>
            </a:r>
            <a:r>
              <a:rPr lang="en">
                <a:solidFill>
                  <a:schemeClr val="dk2"/>
                </a:solidFill>
              </a:rPr>
              <a:t> (</a:t>
            </a:r>
            <a:r>
              <a:rPr lang="en">
                <a:solidFill>
                  <a:schemeClr val="dk2"/>
                </a:solidFill>
              </a:rPr>
              <a:t>Provider Reimbursement Information System) for Medicaid.</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PRISM is a cloud-based Medicaid management system.</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Provides a single sign-on access to systems such as PRISM, the Eligibility Lookup Tool, and the Medicaid website.</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lang="en">
                <a:solidFill>
                  <a:schemeClr val="dk2"/>
                </a:solidFill>
              </a:rPr>
              <a:t>Streamlines the prior authorization process with real-time access to decision summaries, </a:t>
            </a:r>
            <a:r>
              <a:rPr lang="en">
                <a:solidFill>
                  <a:schemeClr val="dk2"/>
                </a:solidFill>
              </a:rPr>
              <a:t>documentation</a:t>
            </a:r>
            <a:r>
              <a:rPr lang="en">
                <a:solidFill>
                  <a:schemeClr val="dk2"/>
                </a:solidFill>
              </a:rPr>
              <a:t>, and </a:t>
            </a:r>
            <a:r>
              <a:rPr lang="en">
                <a:solidFill>
                  <a:schemeClr val="dk2"/>
                </a:solidFill>
              </a:rPr>
              <a:t>comments. </a:t>
            </a:r>
            <a:endParaRPr>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
                <a:solidFill>
                  <a:schemeClr val="dk2"/>
                </a:solidFill>
              </a:rPr>
              <a:t>All requests requiring authorization are required to be submitted through the PRISM portal. </a:t>
            </a:r>
            <a:endParaRPr b="1">
              <a:solidFill>
                <a:schemeClr val="dk2"/>
              </a:solidFill>
            </a:endParaRPr>
          </a:p>
          <a:p>
            <a:pPr indent="0" lvl="0" marL="0" rtl="0" algn="l">
              <a:lnSpc>
                <a:spcPct val="100000"/>
              </a:lnSpc>
              <a:spcBef>
                <a:spcPts val="1000"/>
              </a:spcBef>
              <a:spcAft>
                <a:spcPts val="0"/>
              </a:spcAft>
              <a:buSzPts val="1600"/>
              <a:buNone/>
            </a:pPr>
            <a:r>
              <a:t/>
            </a:r>
            <a:endParaRPr b="1">
              <a:solidFill>
                <a:schemeClr val="accent4"/>
              </a:solidFill>
              <a:highlight>
                <a:schemeClr val="lt1"/>
              </a:highlight>
            </a:endParaRPr>
          </a:p>
          <a:p>
            <a:pPr indent="0" lvl="0" marL="0" rtl="0" algn="l">
              <a:lnSpc>
                <a:spcPct val="100000"/>
              </a:lnSpc>
              <a:spcBef>
                <a:spcPts val="1000"/>
              </a:spcBef>
              <a:spcAft>
                <a:spcPts val="1000"/>
              </a:spcAft>
              <a:buSzPts val="1600"/>
              <a:buNone/>
            </a:pPr>
            <a:r>
              <a:t/>
            </a:r>
            <a:endParaRPr b="1">
              <a:solidFill>
                <a:srgbClr val="595959"/>
              </a:solidFill>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2afcf5152d_0_347"/>
          <p:cNvSpPr txBox="1"/>
          <p:nvPr/>
        </p:nvSpPr>
        <p:spPr>
          <a:xfrm>
            <a:off x="435300" y="897225"/>
            <a:ext cx="8484300" cy="39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Open Sans"/>
              <a:ea typeface="Open Sans"/>
              <a:cs typeface="Open Sans"/>
              <a:sym typeface="Open Sans"/>
            </a:endParaRPr>
          </a:p>
        </p:txBody>
      </p:sp>
      <p:pic>
        <p:nvPicPr>
          <p:cNvPr id="147" name="Google Shape;147;g22afcf5152d_0_347"/>
          <p:cNvPicPr preferRelativeResize="0"/>
          <p:nvPr/>
        </p:nvPicPr>
        <p:blipFill>
          <a:blip r:embed="rId3">
            <a:alphaModFix/>
          </a:blip>
          <a:stretch>
            <a:fillRect/>
          </a:stretch>
        </p:blipFill>
        <p:spPr>
          <a:xfrm>
            <a:off x="426400" y="831101"/>
            <a:ext cx="8291200" cy="3820999"/>
          </a:xfrm>
          <a:prstGeom prst="rect">
            <a:avLst/>
          </a:prstGeom>
          <a:noFill/>
          <a:ln>
            <a:noFill/>
          </a:ln>
        </p:spPr>
      </p:pic>
      <p:sp>
        <p:nvSpPr>
          <p:cNvPr id="148" name="Google Shape;148;g22afcf5152d_0_347"/>
          <p:cNvSpPr txBox="1"/>
          <p:nvPr>
            <p:ph type="title"/>
          </p:nvPr>
        </p:nvSpPr>
        <p:spPr>
          <a:xfrm>
            <a:off x="234950" y="105025"/>
            <a:ext cx="8597400" cy="58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33"/>
              <a:buNone/>
            </a:pPr>
            <a:r>
              <a:rPr lang="en" sz="2500"/>
              <a:t>PRISM </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